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85" r:id="rId3"/>
    <p:sldId id="295" r:id="rId4"/>
    <p:sldId id="286" r:id="rId5"/>
    <p:sldId id="268" r:id="rId6"/>
    <p:sldId id="288" r:id="rId7"/>
    <p:sldId id="270" r:id="rId8"/>
    <p:sldId id="290" r:id="rId9"/>
    <p:sldId id="299" r:id="rId10"/>
    <p:sldId id="289" r:id="rId11"/>
    <p:sldId id="280" r:id="rId12"/>
    <p:sldId id="271" r:id="rId13"/>
    <p:sldId id="273" r:id="rId14"/>
    <p:sldId id="267" r:id="rId15"/>
    <p:sldId id="278" r:id="rId16"/>
    <p:sldId id="279" r:id="rId17"/>
    <p:sldId id="257" r:id="rId18"/>
    <p:sldId id="259" r:id="rId19"/>
    <p:sldId id="260" r:id="rId20"/>
    <p:sldId id="281" r:id="rId21"/>
    <p:sldId id="297" r:id="rId22"/>
    <p:sldId id="261" r:id="rId23"/>
    <p:sldId id="263" r:id="rId24"/>
    <p:sldId id="300" r:id="rId25"/>
    <p:sldId id="298" r:id="rId26"/>
    <p:sldId id="287" r:id="rId27"/>
    <p:sldId id="292" r:id="rId28"/>
    <p:sldId id="29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Anderson" initials="NA" lastIdx="1" clrIdx="0">
    <p:extLst>
      <p:ext uri="{19B8F6BF-5375-455C-9EA6-DF929625EA0E}">
        <p15:presenceInfo xmlns:p15="http://schemas.microsoft.com/office/powerpoint/2012/main" userId="Nick Ander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8293" autoAdjust="0"/>
  </p:normalViewPr>
  <p:slideViewPr>
    <p:cSldViewPr snapToGrid="0">
      <p:cViewPr varScale="1">
        <p:scale>
          <a:sx n="53" d="100"/>
          <a:sy n="53" d="100"/>
        </p:scale>
        <p:origin x="13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DFAD7-DF38-4AB0-AF75-AB55825BA751}" type="datetimeFigureOut">
              <a:rPr lang="en-ZA" smtClean="0"/>
              <a:t>2019/11/08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8F1AB-6D28-4AE7-A8BF-816203258597}" type="slidenum">
              <a:rPr lang="en-ZA" smtClean="0"/>
              <a:t>‹#›</a:t>
            </a:fld>
            <a:endParaRPr lang="en-ZA"/>
          </a:p>
        </p:txBody>
      </p:sp>
    </p:spTree>
    <p:extLst>
      <p:ext uri="{BB962C8B-B14F-4D97-AF65-F5344CB8AC3E}">
        <p14:creationId xmlns:p14="http://schemas.microsoft.com/office/powerpoint/2010/main" val="2482889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ollie is the fundamental manoeuvre in skateboarding. </a:t>
            </a:r>
          </a:p>
          <a:p>
            <a:endParaRPr lang="en-ZA" dirty="0"/>
          </a:p>
          <a:p>
            <a:r>
              <a:rPr lang="en-ZA" dirty="0"/>
              <a:t>The pop, slide, apex, landing</a:t>
            </a:r>
          </a:p>
        </p:txBody>
      </p:sp>
      <p:sp>
        <p:nvSpPr>
          <p:cNvPr id="4" name="Slide Number Placeholder 3"/>
          <p:cNvSpPr>
            <a:spLocks noGrp="1"/>
          </p:cNvSpPr>
          <p:nvPr>
            <p:ph type="sldNum" sz="quarter" idx="5"/>
          </p:nvPr>
        </p:nvSpPr>
        <p:spPr/>
        <p:txBody>
          <a:bodyPr/>
          <a:lstStyle/>
          <a:p>
            <a:fld id="{50B8F1AB-6D28-4AE7-A8BF-816203258597}" type="slidenum">
              <a:rPr lang="en-ZA" smtClean="0"/>
              <a:t>2</a:t>
            </a:fld>
            <a:endParaRPr lang="en-ZA"/>
          </a:p>
        </p:txBody>
      </p:sp>
    </p:spTree>
    <p:extLst>
      <p:ext uri="{BB962C8B-B14F-4D97-AF65-F5344CB8AC3E}">
        <p14:creationId xmlns:p14="http://schemas.microsoft.com/office/powerpoint/2010/main" val="41447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constraints and objective function of the problem could now be specified. Examples of the constraints imposed on the system are …</a:t>
            </a:r>
          </a:p>
          <a:p>
            <a:endParaRPr lang="en-ZA" dirty="0"/>
          </a:p>
          <a:p>
            <a:r>
              <a:rPr lang="en-ZA" dirty="0"/>
              <a:t>The objective function was chosen to minimize the total force and torque applied by the skateboarder. A further penalty variable was added to increase the feasibility of the complementary relationships.</a:t>
            </a:r>
          </a:p>
        </p:txBody>
      </p:sp>
      <p:sp>
        <p:nvSpPr>
          <p:cNvPr id="4" name="Slide Number Placeholder 3"/>
          <p:cNvSpPr>
            <a:spLocks noGrp="1"/>
          </p:cNvSpPr>
          <p:nvPr>
            <p:ph type="sldNum" sz="quarter" idx="5"/>
          </p:nvPr>
        </p:nvSpPr>
        <p:spPr/>
        <p:txBody>
          <a:bodyPr/>
          <a:lstStyle/>
          <a:p>
            <a:fld id="{50B8F1AB-6D28-4AE7-A8BF-816203258597}" type="slidenum">
              <a:rPr lang="en-ZA" smtClean="0"/>
              <a:t>11</a:t>
            </a:fld>
            <a:endParaRPr lang="en-ZA"/>
          </a:p>
        </p:txBody>
      </p:sp>
    </p:spTree>
    <p:extLst>
      <p:ext uri="{BB962C8B-B14F-4D97-AF65-F5344CB8AC3E}">
        <p14:creationId xmlns:p14="http://schemas.microsoft.com/office/powerpoint/2010/main" val="3185536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Each of the contacts would now be isolated and tested.</a:t>
            </a:r>
          </a:p>
          <a:p>
            <a:endParaRPr lang="en-ZA" dirty="0"/>
          </a:p>
          <a:p>
            <a:r>
              <a:rPr lang="en-ZA" dirty="0"/>
              <a:t>Using the bouncing ball, the tail-ground contacts and wheel ground contacts were isolated and developed. The low-step and high-step tests were also incorporated into the tests.</a:t>
            </a:r>
          </a:p>
        </p:txBody>
      </p:sp>
      <p:sp>
        <p:nvSpPr>
          <p:cNvPr id="4" name="Slide Number Placeholder 3"/>
          <p:cNvSpPr>
            <a:spLocks noGrp="1"/>
          </p:cNvSpPr>
          <p:nvPr>
            <p:ph type="sldNum" sz="quarter" idx="5"/>
          </p:nvPr>
        </p:nvSpPr>
        <p:spPr/>
        <p:txBody>
          <a:bodyPr/>
          <a:lstStyle/>
          <a:p>
            <a:fld id="{50B8F1AB-6D28-4AE7-A8BF-816203258597}" type="slidenum">
              <a:rPr lang="en-ZA" smtClean="0"/>
              <a:t>12</a:t>
            </a:fld>
            <a:endParaRPr lang="en-ZA"/>
          </a:p>
        </p:txBody>
      </p:sp>
    </p:spTree>
    <p:extLst>
      <p:ext uri="{BB962C8B-B14F-4D97-AF65-F5344CB8AC3E}">
        <p14:creationId xmlns:p14="http://schemas.microsoft.com/office/powerpoint/2010/main" val="424979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Then, the foot-deck contacts involving a normal reaction force and a friction force were isolated and developed.</a:t>
            </a:r>
          </a:p>
        </p:txBody>
      </p:sp>
      <p:sp>
        <p:nvSpPr>
          <p:cNvPr id="4" name="Slide Number Placeholder 3"/>
          <p:cNvSpPr>
            <a:spLocks noGrp="1"/>
          </p:cNvSpPr>
          <p:nvPr>
            <p:ph type="sldNum" sz="quarter" idx="5"/>
          </p:nvPr>
        </p:nvSpPr>
        <p:spPr/>
        <p:txBody>
          <a:bodyPr/>
          <a:lstStyle/>
          <a:p>
            <a:fld id="{50B8F1AB-6D28-4AE7-A8BF-816203258597}" type="slidenum">
              <a:rPr lang="en-ZA" smtClean="0"/>
              <a:t>13</a:t>
            </a:fld>
            <a:endParaRPr lang="en-ZA"/>
          </a:p>
        </p:txBody>
      </p:sp>
    </p:spTree>
    <p:extLst>
      <p:ext uri="{BB962C8B-B14F-4D97-AF65-F5344CB8AC3E}">
        <p14:creationId xmlns:p14="http://schemas.microsoft.com/office/powerpoint/2010/main" val="295082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Now that the contacts within the system have been developed, the skateboard and skateboarder models could be developed from a low complexity model involving forces acting on the skateboard, to a higher complexity model with the skateboarder modelled as a biped. I call this diagram, the “model evolution”</a:t>
            </a:r>
          </a:p>
        </p:txBody>
      </p:sp>
      <p:sp>
        <p:nvSpPr>
          <p:cNvPr id="4" name="Slide Number Placeholder 3"/>
          <p:cNvSpPr>
            <a:spLocks noGrp="1"/>
          </p:cNvSpPr>
          <p:nvPr>
            <p:ph type="sldNum" sz="quarter" idx="5"/>
          </p:nvPr>
        </p:nvSpPr>
        <p:spPr/>
        <p:txBody>
          <a:bodyPr/>
          <a:lstStyle/>
          <a:p>
            <a:fld id="{50B8F1AB-6D28-4AE7-A8BF-816203258597}" type="slidenum">
              <a:rPr lang="en-ZA" smtClean="0"/>
              <a:t>14</a:t>
            </a:fld>
            <a:endParaRPr lang="en-ZA"/>
          </a:p>
        </p:txBody>
      </p:sp>
    </p:spTree>
    <p:extLst>
      <p:ext uri="{BB962C8B-B14F-4D97-AF65-F5344CB8AC3E}">
        <p14:creationId xmlns:p14="http://schemas.microsoft.com/office/powerpoint/2010/main" val="372691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first stages of development involved applied forces on the skateboard, initially fixed in position and then dynamic along the deck of the skateboard. </a:t>
            </a:r>
          </a:p>
        </p:txBody>
      </p:sp>
      <p:sp>
        <p:nvSpPr>
          <p:cNvPr id="4" name="Slide Number Placeholder 3"/>
          <p:cNvSpPr>
            <a:spLocks noGrp="1"/>
          </p:cNvSpPr>
          <p:nvPr>
            <p:ph type="sldNum" sz="quarter" idx="5"/>
          </p:nvPr>
        </p:nvSpPr>
        <p:spPr/>
        <p:txBody>
          <a:bodyPr/>
          <a:lstStyle/>
          <a:p>
            <a:fld id="{50B8F1AB-6D28-4AE7-A8BF-816203258597}" type="slidenum">
              <a:rPr lang="en-ZA" smtClean="0"/>
              <a:t>15</a:t>
            </a:fld>
            <a:endParaRPr lang="en-ZA"/>
          </a:p>
        </p:txBody>
      </p:sp>
    </p:spTree>
    <p:extLst>
      <p:ext uri="{BB962C8B-B14F-4D97-AF65-F5344CB8AC3E}">
        <p14:creationId xmlns:p14="http://schemas.microsoft.com/office/powerpoint/2010/main" val="2716422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next design iteration included monopods on the skateboard which represented the skateboarder’s legs. At this stage, it was promising (and exciting) to see that, not only can the monopod lift its feet off the skateboard, but it is also able to slide it’s foot up the </a:t>
            </a:r>
            <a:r>
              <a:rPr lang="en-ZA" dirty="0" err="1"/>
              <a:t>skateaboard</a:t>
            </a:r>
            <a:r>
              <a:rPr lang="en-ZA" dirty="0"/>
              <a:t>. </a:t>
            </a:r>
          </a:p>
          <a:p>
            <a:endParaRPr lang="en-ZA" dirty="0"/>
          </a:p>
          <a:p>
            <a:r>
              <a:rPr lang="en-ZA" dirty="0"/>
              <a:t>Since these designs were successful, the final biped model could be formulated into the problem. The results were as follows:</a:t>
            </a:r>
          </a:p>
        </p:txBody>
      </p:sp>
      <p:sp>
        <p:nvSpPr>
          <p:cNvPr id="4" name="Slide Number Placeholder 3"/>
          <p:cNvSpPr>
            <a:spLocks noGrp="1"/>
          </p:cNvSpPr>
          <p:nvPr>
            <p:ph type="sldNum" sz="quarter" idx="5"/>
          </p:nvPr>
        </p:nvSpPr>
        <p:spPr/>
        <p:txBody>
          <a:bodyPr/>
          <a:lstStyle/>
          <a:p>
            <a:fld id="{50B8F1AB-6D28-4AE7-A8BF-816203258597}" type="slidenum">
              <a:rPr lang="en-ZA" smtClean="0"/>
              <a:t>16</a:t>
            </a:fld>
            <a:endParaRPr lang="en-ZA"/>
          </a:p>
        </p:txBody>
      </p:sp>
    </p:spTree>
    <p:extLst>
      <p:ext uri="{BB962C8B-B14F-4D97-AF65-F5344CB8AC3E}">
        <p14:creationId xmlns:p14="http://schemas.microsoft.com/office/powerpoint/2010/main" val="227023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 0,5m standing ollie</a:t>
            </a:r>
          </a:p>
        </p:txBody>
      </p:sp>
      <p:sp>
        <p:nvSpPr>
          <p:cNvPr id="4" name="Slide Number Placeholder 3"/>
          <p:cNvSpPr>
            <a:spLocks noGrp="1"/>
          </p:cNvSpPr>
          <p:nvPr>
            <p:ph type="sldNum" sz="quarter" idx="5"/>
          </p:nvPr>
        </p:nvSpPr>
        <p:spPr/>
        <p:txBody>
          <a:bodyPr/>
          <a:lstStyle/>
          <a:p>
            <a:fld id="{50B8F1AB-6D28-4AE7-A8BF-816203258597}" type="slidenum">
              <a:rPr lang="en-ZA" smtClean="0"/>
              <a:t>17</a:t>
            </a:fld>
            <a:endParaRPr lang="en-ZA"/>
          </a:p>
        </p:txBody>
      </p:sp>
    </p:spTree>
    <p:extLst>
      <p:ext uri="{BB962C8B-B14F-4D97-AF65-F5344CB8AC3E}">
        <p14:creationId xmlns:p14="http://schemas.microsoft.com/office/powerpoint/2010/main" val="106444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0,5m Rolling ollie</a:t>
            </a:r>
          </a:p>
        </p:txBody>
      </p:sp>
      <p:sp>
        <p:nvSpPr>
          <p:cNvPr id="4" name="Slide Number Placeholder 3"/>
          <p:cNvSpPr>
            <a:spLocks noGrp="1"/>
          </p:cNvSpPr>
          <p:nvPr>
            <p:ph type="sldNum" sz="quarter" idx="5"/>
          </p:nvPr>
        </p:nvSpPr>
        <p:spPr/>
        <p:txBody>
          <a:bodyPr/>
          <a:lstStyle/>
          <a:p>
            <a:fld id="{50B8F1AB-6D28-4AE7-A8BF-816203258597}" type="slidenum">
              <a:rPr lang="en-ZA" smtClean="0"/>
              <a:t>18</a:t>
            </a:fld>
            <a:endParaRPr lang="en-ZA"/>
          </a:p>
        </p:txBody>
      </p:sp>
    </p:spTree>
    <p:extLst>
      <p:ext uri="{BB962C8B-B14F-4D97-AF65-F5344CB8AC3E}">
        <p14:creationId xmlns:p14="http://schemas.microsoft.com/office/powerpoint/2010/main" val="76868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0,36m ollie down. It should be noted that the characteristic “pop” was removed as it appeared that skateboarders often did not use this for small step-downs.</a:t>
            </a:r>
          </a:p>
          <a:p>
            <a:endParaRPr lang="en-ZA" dirty="0"/>
          </a:p>
          <a:p>
            <a:r>
              <a:rPr lang="en-ZA" dirty="0"/>
              <a:t>Under the time constraints of this project, the OU could not be successfully implemented.</a:t>
            </a:r>
          </a:p>
        </p:txBody>
      </p:sp>
      <p:sp>
        <p:nvSpPr>
          <p:cNvPr id="4" name="Slide Number Placeholder 3"/>
          <p:cNvSpPr>
            <a:spLocks noGrp="1"/>
          </p:cNvSpPr>
          <p:nvPr>
            <p:ph type="sldNum" sz="quarter" idx="5"/>
          </p:nvPr>
        </p:nvSpPr>
        <p:spPr/>
        <p:txBody>
          <a:bodyPr/>
          <a:lstStyle/>
          <a:p>
            <a:fld id="{50B8F1AB-6D28-4AE7-A8BF-816203258597}" type="slidenum">
              <a:rPr lang="en-ZA" smtClean="0"/>
              <a:t>19</a:t>
            </a:fld>
            <a:endParaRPr lang="en-ZA"/>
          </a:p>
        </p:txBody>
      </p:sp>
    </p:spTree>
    <p:extLst>
      <p:ext uri="{BB962C8B-B14F-4D97-AF65-F5344CB8AC3E}">
        <p14:creationId xmlns:p14="http://schemas.microsoft.com/office/powerpoint/2010/main" val="2245513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0B8F1AB-6D28-4AE7-A8BF-816203258597}" type="slidenum">
              <a:rPr lang="en-ZA" smtClean="0"/>
              <a:t>25</a:t>
            </a:fld>
            <a:endParaRPr lang="en-ZA"/>
          </a:p>
        </p:txBody>
      </p:sp>
    </p:spTree>
    <p:extLst>
      <p:ext uri="{BB962C8B-B14F-4D97-AF65-F5344CB8AC3E}">
        <p14:creationId xmlns:p14="http://schemas.microsoft.com/office/powerpoint/2010/main" val="404988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0B8F1AB-6D28-4AE7-A8BF-816203258597}" type="slidenum">
              <a:rPr lang="en-ZA" smtClean="0"/>
              <a:t>3</a:t>
            </a:fld>
            <a:endParaRPr lang="en-ZA"/>
          </a:p>
        </p:txBody>
      </p:sp>
    </p:spTree>
    <p:extLst>
      <p:ext uri="{BB962C8B-B14F-4D97-AF65-F5344CB8AC3E}">
        <p14:creationId xmlns:p14="http://schemas.microsoft.com/office/powerpoint/2010/main" val="2424384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It’s a special way of simulating motion where you don’t know how the motion is performed or the forces involved. </a:t>
            </a:r>
          </a:p>
          <a:p>
            <a:endParaRPr lang="en-ZA" dirty="0"/>
          </a:p>
          <a:p>
            <a:r>
              <a:rPr lang="en-ZA" dirty="0"/>
              <a:t>In its application to skateboarding, the trajectory optimization problems seeks to find a set of input forces and torques applied by the skateboarder on the skateboard in order to perform the ollie. The solution should satisfy a set of constraints such as … while minimizing the applied forces and torques.</a:t>
            </a:r>
          </a:p>
        </p:txBody>
      </p:sp>
      <p:sp>
        <p:nvSpPr>
          <p:cNvPr id="4" name="Slide Number Placeholder 3"/>
          <p:cNvSpPr>
            <a:spLocks noGrp="1"/>
          </p:cNvSpPr>
          <p:nvPr>
            <p:ph type="sldNum" sz="quarter" idx="5"/>
          </p:nvPr>
        </p:nvSpPr>
        <p:spPr/>
        <p:txBody>
          <a:bodyPr/>
          <a:lstStyle/>
          <a:p>
            <a:fld id="{50B8F1AB-6D28-4AE7-A8BF-816203258597}" type="slidenum">
              <a:rPr lang="en-ZA" smtClean="0"/>
              <a:t>4</a:t>
            </a:fld>
            <a:endParaRPr lang="en-ZA"/>
          </a:p>
        </p:txBody>
      </p:sp>
    </p:spTree>
    <p:extLst>
      <p:ext uri="{BB962C8B-B14F-4D97-AF65-F5344CB8AC3E}">
        <p14:creationId xmlns:p14="http://schemas.microsoft.com/office/powerpoint/2010/main" val="373329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Motion studies – understand the key factors that influence motion. E.g. the effect of a high jumper’s arms on the jump height</a:t>
            </a:r>
          </a:p>
          <a:p>
            <a:endParaRPr lang="en-ZA" dirty="0"/>
          </a:p>
          <a:p>
            <a:r>
              <a:rPr lang="en-ZA" dirty="0"/>
              <a:t>Injury identification and prevention – understanding the forces involved on a skateboarder performing an ollie</a:t>
            </a:r>
          </a:p>
          <a:p>
            <a:endParaRPr lang="en-ZA" dirty="0"/>
          </a:p>
          <a:p>
            <a:r>
              <a:rPr lang="en-ZA" dirty="0"/>
              <a:t>Motion studies into skateboarding are sparse, even though skateboarding has been included in 2020 Tokyo Olympics.</a:t>
            </a:r>
          </a:p>
          <a:p>
            <a:endParaRPr lang="en-ZA" dirty="0"/>
          </a:p>
          <a:p>
            <a:r>
              <a:rPr lang="en-ZA" dirty="0"/>
              <a:t>Therefore, the aim of this project was to replicate the motion of the ollie manoeuvre and the ground reaction forces acting on the skateboard wheels. </a:t>
            </a:r>
          </a:p>
          <a:p>
            <a:endParaRPr lang="en-ZA" dirty="0"/>
          </a:p>
        </p:txBody>
      </p:sp>
      <p:sp>
        <p:nvSpPr>
          <p:cNvPr id="4" name="Slide Number Placeholder 3"/>
          <p:cNvSpPr>
            <a:spLocks noGrp="1"/>
          </p:cNvSpPr>
          <p:nvPr>
            <p:ph type="sldNum" sz="quarter" idx="5"/>
          </p:nvPr>
        </p:nvSpPr>
        <p:spPr/>
        <p:txBody>
          <a:bodyPr/>
          <a:lstStyle/>
          <a:p>
            <a:fld id="{50B8F1AB-6D28-4AE7-A8BF-816203258597}" type="slidenum">
              <a:rPr lang="en-ZA" smtClean="0"/>
              <a:t>5</a:t>
            </a:fld>
            <a:endParaRPr lang="en-ZA"/>
          </a:p>
        </p:txBody>
      </p:sp>
    </p:spTree>
    <p:extLst>
      <p:ext uri="{BB962C8B-B14F-4D97-AF65-F5344CB8AC3E}">
        <p14:creationId xmlns:p14="http://schemas.microsoft.com/office/powerpoint/2010/main" val="105140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Iterative. Start with low complexity model of system, formulate </a:t>
            </a:r>
            <a:r>
              <a:rPr lang="en-ZA" dirty="0" err="1"/>
              <a:t>traj</a:t>
            </a:r>
            <a:r>
              <a:rPr lang="en-ZA" dirty="0"/>
              <a:t> opt problem, implement and test. </a:t>
            </a:r>
          </a:p>
          <a:p>
            <a:endParaRPr lang="en-ZA" dirty="0"/>
          </a:p>
          <a:p>
            <a:r>
              <a:rPr lang="en-ZA" dirty="0"/>
              <a:t>Increase complexity until model encapsulates the key dynamics of the real-bodies. </a:t>
            </a:r>
          </a:p>
        </p:txBody>
      </p:sp>
      <p:sp>
        <p:nvSpPr>
          <p:cNvPr id="4" name="Slide Number Placeholder 3"/>
          <p:cNvSpPr>
            <a:spLocks noGrp="1"/>
          </p:cNvSpPr>
          <p:nvPr>
            <p:ph type="sldNum" sz="quarter" idx="5"/>
          </p:nvPr>
        </p:nvSpPr>
        <p:spPr/>
        <p:txBody>
          <a:bodyPr/>
          <a:lstStyle/>
          <a:p>
            <a:fld id="{50B8F1AB-6D28-4AE7-A8BF-816203258597}" type="slidenum">
              <a:rPr lang="en-ZA" smtClean="0"/>
              <a:t>6</a:t>
            </a:fld>
            <a:endParaRPr lang="en-ZA"/>
          </a:p>
        </p:txBody>
      </p:sp>
    </p:spTree>
    <p:extLst>
      <p:ext uri="{BB962C8B-B14F-4D97-AF65-F5344CB8AC3E}">
        <p14:creationId xmlns:p14="http://schemas.microsoft.com/office/powerpoint/2010/main" val="151498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Skateboarder – open kinematic chain of rigid-links. Torso, pelvis and legs. Legs are modelled as prismatic joints.</a:t>
            </a:r>
          </a:p>
          <a:p>
            <a:endParaRPr lang="en-ZA" dirty="0"/>
          </a:p>
          <a:p>
            <a:r>
              <a:rPr lang="en-ZA" dirty="0"/>
              <a:t>Skateboard – A single rigid link with massless wheels and wheel bearings. Negligent friction at wheels.</a:t>
            </a:r>
          </a:p>
          <a:p>
            <a:endParaRPr lang="en-ZA" dirty="0"/>
          </a:p>
          <a:p>
            <a:r>
              <a:rPr lang="en-ZA" dirty="0"/>
              <a:t>Using the Euler-Lagrange method, the EOMs of the system were calculated.</a:t>
            </a:r>
          </a:p>
        </p:txBody>
      </p:sp>
      <p:sp>
        <p:nvSpPr>
          <p:cNvPr id="4" name="Slide Number Placeholder 3"/>
          <p:cNvSpPr>
            <a:spLocks noGrp="1"/>
          </p:cNvSpPr>
          <p:nvPr>
            <p:ph type="sldNum" sz="quarter" idx="5"/>
          </p:nvPr>
        </p:nvSpPr>
        <p:spPr/>
        <p:txBody>
          <a:bodyPr/>
          <a:lstStyle/>
          <a:p>
            <a:fld id="{50B8F1AB-6D28-4AE7-A8BF-816203258597}" type="slidenum">
              <a:rPr lang="en-ZA" smtClean="0"/>
              <a:t>7</a:t>
            </a:fld>
            <a:endParaRPr lang="en-ZA"/>
          </a:p>
        </p:txBody>
      </p:sp>
    </p:spTree>
    <p:extLst>
      <p:ext uri="{BB962C8B-B14F-4D97-AF65-F5344CB8AC3E}">
        <p14:creationId xmlns:p14="http://schemas.microsoft.com/office/powerpoint/2010/main" val="238974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Various multi-body contacts in the system which occur at dynamics positions. </a:t>
            </a:r>
          </a:p>
          <a:p>
            <a:endParaRPr lang="en-ZA" dirty="0"/>
          </a:p>
          <a:p>
            <a:r>
              <a:rPr lang="en-ZA" dirty="0"/>
              <a:t>Isolated and bouncing ball model used for development</a:t>
            </a:r>
          </a:p>
        </p:txBody>
      </p:sp>
      <p:sp>
        <p:nvSpPr>
          <p:cNvPr id="4" name="Slide Number Placeholder 3"/>
          <p:cNvSpPr>
            <a:spLocks noGrp="1"/>
          </p:cNvSpPr>
          <p:nvPr>
            <p:ph type="sldNum" sz="quarter" idx="5"/>
          </p:nvPr>
        </p:nvSpPr>
        <p:spPr/>
        <p:txBody>
          <a:bodyPr/>
          <a:lstStyle/>
          <a:p>
            <a:fld id="{50B8F1AB-6D28-4AE7-A8BF-816203258597}" type="slidenum">
              <a:rPr lang="en-ZA" smtClean="0"/>
              <a:t>8</a:t>
            </a:fld>
            <a:endParaRPr lang="en-ZA"/>
          </a:p>
        </p:txBody>
      </p:sp>
    </p:spTree>
    <p:extLst>
      <p:ext uri="{BB962C8B-B14F-4D97-AF65-F5344CB8AC3E}">
        <p14:creationId xmlns:p14="http://schemas.microsoft.com/office/powerpoint/2010/main" val="278756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Two contact handling methods that were used: </a:t>
            </a:r>
          </a:p>
          <a:p>
            <a:endParaRPr lang="en-ZA" dirty="0"/>
          </a:p>
          <a:p>
            <a:r>
              <a:rPr lang="en-ZA" dirty="0"/>
              <a:t>Hybrid dynamic method which is for elastic and inelastic collisions.</a:t>
            </a:r>
          </a:p>
          <a:p>
            <a:endParaRPr lang="en-ZA" dirty="0"/>
          </a:p>
          <a:p>
            <a:r>
              <a:rPr lang="en-ZA" dirty="0"/>
              <a:t>Map the velocity of the skateboard tail before and after the collision using the coefficient of restitution</a:t>
            </a:r>
          </a:p>
          <a:p>
            <a:endParaRPr lang="en-ZA" dirty="0"/>
          </a:p>
          <a:p>
            <a:r>
              <a:rPr lang="en-ZA" dirty="0"/>
              <a:t>Drawback - scheduled</a:t>
            </a:r>
          </a:p>
        </p:txBody>
      </p:sp>
      <p:sp>
        <p:nvSpPr>
          <p:cNvPr id="4" name="Slide Number Placeholder 3"/>
          <p:cNvSpPr>
            <a:spLocks noGrp="1"/>
          </p:cNvSpPr>
          <p:nvPr>
            <p:ph type="sldNum" sz="quarter" idx="5"/>
          </p:nvPr>
        </p:nvSpPr>
        <p:spPr/>
        <p:txBody>
          <a:bodyPr/>
          <a:lstStyle/>
          <a:p>
            <a:fld id="{50B8F1AB-6D28-4AE7-A8BF-816203258597}" type="slidenum">
              <a:rPr lang="en-ZA" smtClean="0"/>
              <a:t>9</a:t>
            </a:fld>
            <a:endParaRPr lang="en-ZA"/>
          </a:p>
        </p:txBody>
      </p:sp>
    </p:spTree>
    <p:extLst>
      <p:ext uri="{BB962C8B-B14F-4D97-AF65-F5344CB8AC3E}">
        <p14:creationId xmlns:p14="http://schemas.microsoft.com/office/powerpoint/2010/main" val="182984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Contact-implicit for inelastic collisions and Coulomb friction. The pro for this method is unscheduled.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Complementary relationship between two events, forcing them to not occur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a:p>
            <a:endParaRPr lang="en-ZA" dirty="0"/>
          </a:p>
        </p:txBody>
      </p:sp>
      <p:sp>
        <p:nvSpPr>
          <p:cNvPr id="4" name="Slide Number Placeholder 3"/>
          <p:cNvSpPr>
            <a:spLocks noGrp="1"/>
          </p:cNvSpPr>
          <p:nvPr>
            <p:ph type="sldNum" sz="quarter" idx="5"/>
          </p:nvPr>
        </p:nvSpPr>
        <p:spPr/>
        <p:txBody>
          <a:bodyPr/>
          <a:lstStyle/>
          <a:p>
            <a:fld id="{50B8F1AB-6D28-4AE7-A8BF-816203258597}" type="slidenum">
              <a:rPr lang="en-ZA" smtClean="0"/>
              <a:t>10</a:t>
            </a:fld>
            <a:endParaRPr lang="en-ZA"/>
          </a:p>
        </p:txBody>
      </p:sp>
    </p:spTree>
    <p:extLst>
      <p:ext uri="{BB962C8B-B14F-4D97-AF65-F5344CB8AC3E}">
        <p14:creationId xmlns:p14="http://schemas.microsoft.com/office/powerpoint/2010/main" val="3232243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424309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97A1C0-62A2-4634-870E-5F0B2E87AE45}" type="datetimeFigureOut">
              <a:rPr lang="en-ZA" smtClean="0"/>
              <a:t>2019/11/08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39531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3577097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3524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1185347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4"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2427717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4"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300246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2112497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228407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1856322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2118043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7A1C0-62A2-4634-870E-5F0B2E87AE45}" type="datetimeFigureOut">
              <a:rPr lang="en-ZA" smtClean="0"/>
              <a:t>2019/11/08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361685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7A1C0-62A2-4634-870E-5F0B2E87AE45}" type="datetimeFigureOut">
              <a:rPr lang="en-ZA" smtClean="0"/>
              <a:t>2019/11/08</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1215700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3"/>
          <p:cNvSpPr>
            <a:spLocks noGrp="1"/>
          </p:cNvSpPr>
          <p:nvPr>
            <p:ph type="ftr" sz="quarter" idx="11"/>
          </p:nvPr>
        </p:nvSpPr>
        <p:spPr/>
        <p:txBody>
          <a:bodyPr/>
          <a:lstStyle/>
          <a:p>
            <a:endParaRPr lang="en-ZA"/>
          </a:p>
        </p:txBody>
      </p:sp>
      <p:sp>
        <p:nvSpPr>
          <p:cNvPr id="6" name="Slide Number Placeholder 4"/>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18054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2"/>
          <p:cNvSpPr>
            <a:spLocks noGrp="1"/>
          </p:cNvSpPr>
          <p:nvPr>
            <p:ph type="ftr" sz="quarter" idx="11"/>
          </p:nvPr>
        </p:nvSpPr>
        <p:spPr/>
        <p:txBody>
          <a:bodyPr/>
          <a:lstStyle/>
          <a:p>
            <a:endParaRPr lang="en-ZA"/>
          </a:p>
        </p:txBody>
      </p:sp>
      <p:sp>
        <p:nvSpPr>
          <p:cNvPr id="6" name="Slide Number Placeholder 3"/>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1235684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897A1C0-62A2-4634-870E-5F0B2E87AE45}" type="datetimeFigureOut">
              <a:rPr lang="en-ZA" smtClean="0"/>
              <a:t>2019/11/08</a:t>
            </a:fld>
            <a:endParaRPr lang="en-ZA"/>
          </a:p>
        </p:txBody>
      </p:sp>
      <p:sp>
        <p:nvSpPr>
          <p:cNvPr id="5" name="Footer Placeholder 5"/>
          <p:cNvSpPr>
            <a:spLocks noGrp="1"/>
          </p:cNvSpPr>
          <p:nvPr>
            <p:ph type="ftr" sz="quarter" idx="11"/>
          </p:nvPr>
        </p:nvSpPr>
        <p:spPr/>
        <p:txBody>
          <a:bodyPr/>
          <a:lstStyle/>
          <a:p>
            <a:endParaRPr lang="en-ZA"/>
          </a:p>
        </p:txBody>
      </p:sp>
      <p:sp>
        <p:nvSpPr>
          <p:cNvPr id="6" name="Slide Number Placeholder 6"/>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2360995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97A1C0-62A2-4634-870E-5F0B2E87AE45}" type="datetimeFigureOut">
              <a:rPr lang="en-ZA" smtClean="0"/>
              <a:t>2019/11/08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49170EC6-6788-4700-B656-1D00255F5F33}" type="slidenum">
              <a:rPr lang="en-ZA" smtClean="0"/>
              <a:t>‹#›</a:t>
            </a:fld>
            <a:endParaRPr lang="en-ZA"/>
          </a:p>
        </p:txBody>
      </p:sp>
    </p:spTree>
    <p:extLst>
      <p:ext uri="{BB962C8B-B14F-4D97-AF65-F5344CB8AC3E}">
        <p14:creationId xmlns:p14="http://schemas.microsoft.com/office/powerpoint/2010/main" val="426747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7000"/>
                <a:hueMod val="88000"/>
                <a:satMod val="130000"/>
                <a:lumMod val="124000"/>
              </a:schemeClr>
            </a:gs>
            <a:gs pos="100000">
              <a:schemeClr val="bg1">
                <a:lumMod val="85000"/>
              </a:schemeClr>
            </a:gs>
          </a:gsLst>
          <a:path path="circle">
            <a:fillToRect l="45000" t="65000" r="125000" b="10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897A1C0-62A2-4634-870E-5F0B2E87AE45}" type="datetimeFigureOut">
              <a:rPr lang="en-ZA" smtClean="0"/>
              <a:t>2019/11/08</a:t>
            </a:fld>
            <a:endParaRPr lang="en-Z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Z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9170EC6-6788-4700-B656-1D00255F5F33}" type="slidenum">
              <a:rPr lang="en-ZA" smtClean="0"/>
              <a:t>‹#›</a:t>
            </a:fld>
            <a:endParaRPr lang="en-ZA"/>
          </a:p>
        </p:txBody>
      </p:sp>
    </p:spTree>
    <p:extLst>
      <p:ext uri="{BB962C8B-B14F-4D97-AF65-F5344CB8AC3E}">
        <p14:creationId xmlns:p14="http://schemas.microsoft.com/office/powerpoint/2010/main" val="2457126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10.png"/><Relationship Id="rId4" Type="http://schemas.openxmlformats.org/officeDocument/2006/relationships/image" Target="../media/image230.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90.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3.mp4"/><Relationship Id="rId7"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video" Target="../media/media4.mp4"/><Relationship Id="rId11" Type="http://schemas.openxmlformats.org/officeDocument/2006/relationships/image" Target="../media/image28.png"/><Relationship Id="rId5" Type="http://schemas.microsoft.com/office/2007/relationships/media" Target="../media/media4.mp4"/><Relationship Id="rId10" Type="http://schemas.openxmlformats.org/officeDocument/2006/relationships/image" Target="../media/image22.png"/><Relationship Id="rId4" Type="http://schemas.openxmlformats.org/officeDocument/2006/relationships/video" Target="../media/media3.mp4"/><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0.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9.png"/><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8.mp4"/><Relationship Id="rId7" Type="http://schemas.openxmlformats.org/officeDocument/2006/relationships/image" Target="../media/image3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video" Target="../media/media8.mp4"/></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0.mp4"/><Relationship Id="rId7" Type="http://schemas.openxmlformats.org/officeDocument/2006/relationships/image" Target="../media/image34.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video" Target="../media/media10.mp4"/></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microsoft.com/office/2007/relationships/media" Target="../media/media15.mp4"/><Relationship Id="rId7" Type="http://schemas.openxmlformats.org/officeDocument/2006/relationships/image" Target="../media/image40.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video" Target="../media/media15.mp4"/></Relationships>
</file>

<file path=ppt/slides/_rels/slide21.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42.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41.png"/><Relationship Id="rId5" Type="http://schemas.openxmlformats.org/officeDocument/2006/relationships/slideLayout" Target="../slideLayouts/slideLayout2.xml"/><Relationship Id="rId4" Type="http://schemas.microsoft.com/office/2007/relationships/media" Target="../media/media17.mp4"/></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microsoft.com/office/2007/relationships/media" Target="../media/media20.mp4"/><Relationship Id="rId7" Type="http://schemas.openxmlformats.org/officeDocument/2006/relationships/image" Target="../media/image73.png"/><Relationship Id="rId2" Type="http://schemas.microsoft.com/office/2007/relationships/media" Target="../media/media19.mp4"/><Relationship Id="rId1" Type="http://schemas.openxmlformats.org/officeDocument/2006/relationships/video" Target="NULL" TargetMode="External"/><Relationship Id="rId6" Type="http://schemas.openxmlformats.org/officeDocument/2006/relationships/image" Target="../media/image72.png"/><Relationship Id="rId5" Type="http://schemas.openxmlformats.org/officeDocument/2006/relationships/slideLayout" Target="../slideLayouts/slideLayout2.xml"/><Relationship Id="rId4" Type="http://schemas.openxmlformats.org/officeDocument/2006/relationships/video" Target="../media/media20.mp4"/></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102165-7678-46E8-8002-33DA8F01CFAC}"/>
              </a:ext>
            </a:extLst>
          </p:cNvPr>
          <p:cNvSpPr>
            <a:spLocks noGrp="1"/>
          </p:cNvSpPr>
          <p:nvPr>
            <p:ph type="ctrTitle"/>
          </p:nvPr>
        </p:nvSpPr>
        <p:spPr/>
        <p:txBody>
          <a:bodyPr/>
          <a:lstStyle/>
          <a:p>
            <a:r>
              <a:rPr lang="en-ZA" dirty="0"/>
              <a:t>Generating the Ollie Manoeuvre</a:t>
            </a:r>
          </a:p>
        </p:txBody>
      </p:sp>
      <p:sp>
        <p:nvSpPr>
          <p:cNvPr id="8" name="Subtitle 7">
            <a:extLst>
              <a:ext uri="{FF2B5EF4-FFF2-40B4-BE49-F238E27FC236}">
                <a16:creationId xmlns:a16="http://schemas.microsoft.com/office/drawing/2014/main" id="{D8C1005C-DCDB-4C4D-ADAB-19F247A02E5A}"/>
              </a:ext>
            </a:extLst>
          </p:cNvPr>
          <p:cNvSpPr>
            <a:spLocks noGrp="1"/>
          </p:cNvSpPr>
          <p:nvPr>
            <p:ph type="subTitle" idx="1"/>
          </p:nvPr>
        </p:nvSpPr>
        <p:spPr/>
        <p:txBody>
          <a:bodyPr>
            <a:normAutofit/>
          </a:bodyPr>
          <a:lstStyle/>
          <a:p>
            <a:r>
              <a:rPr lang="en-ZA" sz="2400" b="1" cap="none" dirty="0">
                <a:solidFill>
                  <a:srgbClr val="C00000"/>
                </a:solidFill>
              </a:rPr>
              <a:t>Trajectory Optimization and its Application to Skateboarding</a:t>
            </a:r>
          </a:p>
        </p:txBody>
      </p:sp>
      <p:sp>
        <p:nvSpPr>
          <p:cNvPr id="4" name="Subtitle 7">
            <a:extLst>
              <a:ext uri="{FF2B5EF4-FFF2-40B4-BE49-F238E27FC236}">
                <a16:creationId xmlns:a16="http://schemas.microsoft.com/office/drawing/2014/main" id="{F57011B6-2466-41E0-B67F-61B1107023CB}"/>
              </a:ext>
            </a:extLst>
          </p:cNvPr>
          <p:cNvSpPr txBox="1">
            <a:spLocks/>
          </p:cNvSpPr>
          <p:nvPr/>
        </p:nvSpPr>
        <p:spPr>
          <a:xfrm>
            <a:off x="1154955" y="5332586"/>
            <a:ext cx="2221291" cy="458145"/>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ZA" sz="1800" cap="none" dirty="0">
                <a:solidFill>
                  <a:schemeClr val="tx1"/>
                </a:solidFill>
              </a:rPr>
              <a:t>By Nicholas Anderson</a:t>
            </a:r>
          </a:p>
        </p:txBody>
      </p:sp>
      <p:pic>
        <p:nvPicPr>
          <p:cNvPr id="3" name="Picture 2">
            <a:extLst>
              <a:ext uri="{FF2B5EF4-FFF2-40B4-BE49-F238E27FC236}">
                <a16:creationId xmlns:a16="http://schemas.microsoft.com/office/drawing/2014/main" id="{7AE6707C-E791-4A0D-8B3E-F34A34E3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543" y="0"/>
            <a:ext cx="2360457" cy="2397030"/>
          </a:xfrm>
          <a:prstGeom prst="rect">
            <a:avLst/>
          </a:prstGeom>
        </p:spPr>
      </p:pic>
    </p:spTree>
    <p:extLst>
      <p:ext uri="{BB962C8B-B14F-4D97-AF65-F5344CB8AC3E}">
        <p14:creationId xmlns:p14="http://schemas.microsoft.com/office/powerpoint/2010/main" val="25630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E4E6-4CFD-41F5-9A07-7AFEB2C73479}"/>
              </a:ext>
            </a:extLst>
          </p:cNvPr>
          <p:cNvSpPr>
            <a:spLocks noGrp="1"/>
          </p:cNvSpPr>
          <p:nvPr>
            <p:ph type="title"/>
          </p:nvPr>
        </p:nvSpPr>
        <p:spPr/>
        <p:txBody>
          <a:bodyPr/>
          <a:lstStyle/>
          <a:p>
            <a:r>
              <a:rPr lang="en-US" dirty="0"/>
              <a:t>Formulating the Problem - Contacts</a:t>
            </a:r>
            <a:endParaRPr lang="en-Z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38750C-E824-4E3E-A420-2F03B4049FC7}"/>
                  </a:ext>
                </a:extLst>
              </p:cNvPr>
              <p:cNvSpPr>
                <a:spLocks noGrp="1"/>
              </p:cNvSpPr>
              <p:nvPr>
                <p:ph idx="1"/>
              </p:nvPr>
            </p:nvSpPr>
            <p:spPr>
              <a:xfrm>
                <a:off x="1104293" y="1433940"/>
                <a:ext cx="10020610" cy="3243084"/>
              </a:xfrm>
            </p:spPr>
            <p:txBody>
              <a:bodyPr>
                <a:normAutofit/>
              </a:bodyPr>
              <a:lstStyle/>
              <a:p>
                <a:pPr marL="0" indent="0">
                  <a:buClrTx/>
                  <a:buNone/>
                </a:pPr>
                <a:r>
                  <a:rPr lang="en-ZA" sz="2800" b="1" dirty="0"/>
                  <a:t>The Contact-Implicit Method</a:t>
                </a:r>
              </a:p>
              <a:p>
                <a:pPr>
                  <a:buClrTx/>
                  <a:buFont typeface="Arial" panose="020B0604020202020204" pitchFamily="34" charset="0"/>
                  <a:buChar char="•"/>
                </a:pPr>
                <a:r>
                  <a:rPr lang="en-ZA" sz="2500" dirty="0"/>
                  <a:t>Unscheduled inelastic collisions and friction</a:t>
                </a:r>
              </a:p>
              <a:p>
                <a:pPr>
                  <a:buClrTx/>
                  <a:buFont typeface="Arial" panose="020B0604020202020204" pitchFamily="34" charset="0"/>
                  <a:buChar char="•"/>
                </a:pPr>
                <a:r>
                  <a:rPr lang="en-ZA" sz="2500" dirty="0"/>
                  <a:t>Defines a complementary relationship between two events of the form:</a:t>
                </a:r>
                <a:endParaRPr lang="en-ZA" sz="2500" b="0" i="1" dirty="0">
                  <a:solidFill>
                    <a:srgbClr val="00B050"/>
                  </a:solidFill>
                  <a:latin typeface="Cambria Math" panose="02040503050406030204" pitchFamily="18" charset="0"/>
                </a:endParaRPr>
              </a:p>
              <a:p>
                <a:pPr marL="0" indent="0" algn="ctr">
                  <a:lnSpc>
                    <a:spcPct val="150000"/>
                  </a:lnSpc>
                  <a:buClrTx/>
                  <a:buNone/>
                </a:pPr>
                <a14:m>
                  <m:oMathPara xmlns:m="http://schemas.openxmlformats.org/officeDocument/2006/math">
                    <m:oMathParaPr>
                      <m:jc m:val="centerGroup"/>
                    </m:oMathParaPr>
                    <m:oMath xmlns:m="http://schemas.openxmlformats.org/officeDocument/2006/math">
                      <m:r>
                        <a:rPr lang="en-ZA" sz="3000" b="0" i="1" smtClean="0">
                          <a:solidFill>
                            <a:schemeClr val="accent2"/>
                          </a:solidFill>
                          <a:latin typeface="Cambria Math" panose="02040503050406030204" pitchFamily="18" charset="0"/>
                        </a:rPr>
                        <m:t>𝐴</m:t>
                      </m:r>
                      <m:r>
                        <a:rPr lang="en-ZA" sz="3000" b="0" i="1" smtClean="0">
                          <a:solidFill>
                            <a:schemeClr val="accent4"/>
                          </a:solidFill>
                          <a:latin typeface="Cambria Math" panose="02040503050406030204" pitchFamily="18" charset="0"/>
                        </a:rPr>
                        <m:t>𝐵</m:t>
                      </m:r>
                      <m:r>
                        <a:rPr lang="en-ZA" sz="3000" b="0" i="1" smtClean="0">
                          <a:latin typeface="Cambria Math" panose="02040503050406030204" pitchFamily="18" charset="0"/>
                        </a:rPr>
                        <m:t>=0</m:t>
                      </m:r>
                    </m:oMath>
                  </m:oMathPara>
                </a14:m>
                <a:endParaRPr lang="en-ZA" sz="3000" dirty="0"/>
              </a:p>
              <a:p>
                <a:pPr>
                  <a:buClrTx/>
                  <a:buFont typeface="Arial" panose="020B0604020202020204" pitchFamily="34" charset="0"/>
                  <a:buChar char="•"/>
                </a:pPr>
                <a:r>
                  <a:rPr lang="en-ZA" sz="2500" dirty="0"/>
                  <a:t>Events cannot occur at the same time</a:t>
                </a:r>
              </a:p>
              <a:p>
                <a:pPr marL="0" indent="0">
                  <a:buClrTx/>
                  <a:buNone/>
                </a:pPr>
                <a:endParaRPr lang="en-ZA" sz="2500" dirty="0"/>
              </a:p>
            </p:txBody>
          </p:sp>
        </mc:Choice>
        <mc:Fallback xmlns="">
          <p:sp>
            <p:nvSpPr>
              <p:cNvPr id="3" name="Content Placeholder 2">
                <a:extLst>
                  <a:ext uri="{FF2B5EF4-FFF2-40B4-BE49-F238E27FC236}">
                    <a16:creationId xmlns:a16="http://schemas.microsoft.com/office/drawing/2014/main" id="{8838750C-E824-4E3E-A420-2F03B4049FC7}"/>
                  </a:ext>
                </a:extLst>
              </p:cNvPr>
              <p:cNvSpPr>
                <a:spLocks noGrp="1" noRot="1" noChangeAspect="1" noMove="1" noResize="1" noEditPoints="1" noAdjustHandles="1" noChangeArrowheads="1" noChangeShapeType="1" noTextEdit="1"/>
              </p:cNvSpPr>
              <p:nvPr>
                <p:ph idx="1"/>
              </p:nvPr>
            </p:nvSpPr>
            <p:spPr>
              <a:xfrm>
                <a:off x="1104293" y="1433940"/>
                <a:ext cx="10020610" cy="3243084"/>
              </a:xfrm>
              <a:blipFill>
                <a:blip r:embed="rId3"/>
                <a:stretch>
                  <a:fillRect l="-1217" t="-1692"/>
                </a:stretch>
              </a:blipFill>
            </p:spPr>
            <p:txBody>
              <a:bodyPr/>
              <a:lstStyle/>
              <a:p>
                <a:r>
                  <a:rPr lang="en-ZA">
                    <a:noFill/>
                  </a:rPr>
                  <a:t> </a:t>
                </a:r>
              </a:p>
            </p:txBody>
          </p:sp>
        </mc:Fallback>
      </mc:AlternateContent>
      <p:grpSp>
        <p:nvGrpSpPr>
          <p:cNvPr id="8" name="Group 7">
            <a:extLst>
              <a:ext uri="{FF2B5EF4-FFF2-40B4-BE49-F238E27FC236}">
                <a16:creationId xmlns:a16="http://schemas.microsoft.com/office/drawing/2014/main" id="{4EEE6304-0DAD-40ED-A220-AD6B16445BBC}"/>
              </a:ext>
            </a:extLst>
          </p:cNvPr>
          <p:cNvGrpSpPr/>
          <p:nvPr/>
        </p:nvGrpSpPr>
        <p:grpSpPr>
          <a:xfrm>
            <a:off x="3600146" y="4569850"/>
            <a:ext cx="5028903" cy="1835432"/>
            <a:chOff x="3102772" y="1571243"/>
            <a:chExt cx="5028903" cy="1835432"/>
          </a:xfrm>
        </p:grpSpPr>
        <p:sp>
          <p:nvSpPr>
            <p:cNvPr id="13" name="Oval 12">
              <a:extLst>
                <a:ext uri="{FF2B5EF4-FFF2-40B4-BE49-F238E27FC236}">
                  <a16:creationId xmlns:a16="http://schemas.microsoft.com/office/drawing/2014/main" id="{92A905A1-D235-4E3D-B1DF-D5E105E90142}"/>
                </a:ext>
              </a:extLst>
            </p:cNvPr>
            <p:cNvSpPr/>
            <p:nvPr/>
          </p:nvSpPr>
          <p:spPr>
            <a:xfrm>
              <a:off x="4533082" y="1708314"/>
              <a:ext cx="393895" cy="393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a:extLst>
                <a:ext uri="{FF2B5EF4-FFF2-40B4-BE49-F238E27FC236}">
                  <a16:creationId xmlns:a16="http://schemas.microsoft.com/office/drawing/2014/main" id="{54BAB6E0-58EA-45CF-8B2D-FD4DB28B3D4F}"/>
                </a:ext>
              </a:extLst>
            </p:cNvPr>
            <p:cNvSpPr/>
            <p:nvPr/>
          </p:nvSpPr>
          <p:spPr>
            <a:xfrm>
              <a:off x="6547159" y="2390168"/>
              <a:ext cx="393895" cy="393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5581F6-C1FE-4D9D-9A3A-86D3A2E365F3}"/>
                    </a:ext>
                  </a:extLst>
                </p:cNvPr>
                <p:cNvSpPr txBox="1"/>
                <p:nvPr/>
              </p:nvSpPr>
              <p:spPr>
                <a:xfrm>
                  <a:off x="6908125" y="2351849"/>
                  <a:ext cx="942830"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b="0" i="1" smtClean="0">
                                <a:latin typeface="Cambria Math" panose="02040503050406030204" pitchFamily="18" charset="0"/>
                              </a:rPr>
                            </m:ctrlPr>
                          </m:sSubPr>
                          <m:e>
                            <m:r>
                              <a:rPr lang="en-ZA" b="0" i="1" smtClean="0">
                                <a:latin typeface="Cambria Math" panose="02040503050406030204" pitchFamily="18" charset="0"/>
                              </a:rPr>
                              <m:t>𝐺</m:t>
                            </m:r>
                          </m:e>
                          <m:sub>
                            <m:r>
                              <a:rPr lang="en-ZA" b="0" i="1" smtClean="0">
                                <a:latin typeface="Cambria Math" panose="02040503050406030204" pitchFamily="18" charset="0"/>
                              </a:rPr>
                              <m:t>𝑦</m:t>
                            </m:r>
                          </m:sub>
                        </m:sSub>
                        <m:r>
                          <a:rPr lang="en-ZA" b="0" i="1" smtClean="0">
                            <a:latin typeface="Cambria Math" panose="02040503050406030204" pitchFamily="18" charset="0"/>
                          </a:rPr>
                          <m:t>&gt;0</m:t>
                        </m:r>
                      </m:oMath>
                    </m:oMathPara>
                  </a14:m>
                  <a:endParaRPr lang="en-ZA" dirty="0"/>
                </a:p>
              </p:txBody>
            </p:sp>
          </mc:Choice>
          <mc:Fallback xmlns="">
            <p:sp>
              <p:nvSpPr>
                <p:cNvPr id="15" name="TextBox 14">
                  <a:extLst>
                    <a:ext uri="{FF2B5EF4-FFF2-40B4-BE49-F238E27FC236}">
                      <a16:creationId xmlns:a16="http://schemas.microsoft.com/office/drawing/2014/main" id="{BA5581F6-C1FE-4D9D-9A3A-86D3A2E365F3}"/>
                    </a:ext>
                  </a:extLst>
                </p:cNvPr>
                <p:cNvSpPr txBox="1">
                  <a:spLocks noRot="1" noChangeAspect="1" noMove="1" noResize="1" noEditPoints="1" noAdjustHandles="1" noChangeArrowheads="1" noChangeShapeType="1" noTextEdit="1"/>
                </p:cNvSpPr>
                <p:nvPr/>
              </p:nvSpPr>
              <p:spPr>
                <a:xfrm>
                  <a:off x="6908125" y="2351849"/>
                  <a:ext cx="942830" cy="391261"/>
                </a:xfrm>
                <a:prstGeom prst="rect">
                  <a:avLst/>
                </a:prstGeom>
                <a:blipFill>
                  <a:blip r:embed="rId4"/>
                  <a:stretch>
                    <a:fillRect b="-3125"/>
                  </a:stretch>
                </a:blipFill>
              </p:spPr>
              <p:txBody>
                <a:bodyPr/>
                <a:lstStyle/>
                <a:p>
                  <a:r>
                    <a:rPr lang="en-ZA">
                      <a:noFill/>
                    </a:rPr>
                    <a:t> </a:t>
                  </a:r>
                </a:p>
              </p:txBody>
            </p:sp>
          </mc:Fallback>
        </mc:AlternateContent>
        <p:cxnSp>
          <p:nvCxnSpPr>
            <p:cNvPr id="16" name="Straight Connector 15">
              <a:extLst>
                <a:ext uri="{FF2B5EF4-FFF2-40B4-BE49-F238E27FC236}">
                  <a16:creationId xmlns:a16="http://schemas.microsoft.com/office/drawing/2014/main" id="{780D0448-7268-4B53-907A-C07C9A6E43E5}"/>
                </a:ext>
              </a:extLst>
            </p:cNvPr>
            <p:cNvCxnSpPr>
              <a:cxnSpLocks/>
            </p:cNvCxnSpPr>
            <p:nvPr/>
          </p:nvCxnSpPr>
          <p:spPr>
            <a:xfrm flipV="1">
              <a:off x="3230924" y="2102209"/>
              <a:ext cx="0" cy="701622"/>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BC61BF-0088-4447-A910-1385C8A0A4CA}"/>
                    </a:ext>
                  </a:extLst>
                </p:cNvPr>
                <p:cNvSpPr txBox="1"/>
                <p:nvPr/>
              </p:nvSpPr>
              <p:spPr>
                <a:xfrm>
                  <a:off x="3102772" y="1999094"/>
                  <a:ext cx="608739" cy="323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1600" b="0" i="1" smtClean="0">
                            <a:solidFill>
                              <a:schemeClr val="tx1"/>
                            </a:solidFill>
                            <a:latin typeface="Cambria Math" panose="02040503050406030204" pitchFamily="18" charset="0"/>
                          </a:rPr>
                          <m:t>𝑌</m:t>
                        </m:r>
                      </m:oMath>
                    </m:oMathPara>
                  </a14:m>
                  <a:endParaRPr lang="en-ZA" dirty="0"/>
                </a:p>
              </p:txBody>
            </p:sp>
          </mc:Choice>
          <mc:Fallback xmlns="">
            <p:sp>
              <p:nvSpPr>
                <p:cNvPr id="17" name="TextBox 16">
                  <a:extLst>
                    <a:ext uri="{FF2B5EF4-FFF2-40B4-BE49-F238E27FC236}">
                      <a16:creationId xmlns:a16="http://schemas.microsoft.com/office/drawing/2014/main" id="{D53CE675-CF4F-4D6A-BBDA-3ED878FFE352}"/>
                    </a:ext>
                  </a:extLst>
                </p:cNvPr>
                <p:cNvSpPr txBox="1">
                  <a:spLocks noRot="1" noChangeAspect="1" noMove="1" noResize="1" noEditPoints="1" noAdjustHandles="1" noChangeArrowheads="1" noChangeShapeType="1" noTextEdit="1"/>
                </p:cNvSpPr>
                <p:nvPr/>
              </p:nvSpPr>
              <p:spPr>
                <a:xfrm>
                  <a:off x="3102772" y="1999094"/>
                  <a:ext cx="608739" cy="323965"/>
                </a:xfrm>
                <a:prstGeom prst="rect">
                  <a:avLst/>
                </a:prstGeom>
                <a:blipFill>
                  <a:blip r:embed="rId5"/>
                  <a:stretch>
                    <a:fillRect/>
                  </a:stretch>
                </a:blipFill>
              </p:spPr>
              <p:txBody>
                <a:bodyPr/>
                <a:lstStyle/>
                <a:p>
                  <a:r>
                    <a:rPr lang="en-ZA">
                      <a:noFill/>
                    </a:rPr>
                    <a:t> </a:t>
                  </a:r>
                </a:p>
              </p:txBody>
            </p:sp>
          </mc:Fallback>
        </mc:AlternateContent>
        <p:cxnSp>
          <p:nvCxnSpPr>
            <p:cNvPr id="18" name="Straight Connector 17">
              <a:extLst>
                <a:ext uri="{FF2B5EF4-FFF2-40B4-BE49-F238E27FC236}">
                  <a16:creationId xmlns:a16="http://schemas.microsoft.com/office/drawing/2014/main" id="{E8C92F3C-6AC4-44A7-95DB-C092BB9E5781}"/>
                </a:ext>
              </a:extLst>
            </p:cNvPr>
            <p:cNvCxnSpPr>
              <a:cxnSpLocks/>
            </p:cNvCxnSpPr>
            <p:nvPr/>
          </p:nvCxnSpPr>
          <p:spPr>
            <a:xfrm>
              <a:off x="4079631" y="2784063"/>
              <a:ext cx="30447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C680A6-C857-4FAC-8BF2-D32F10AF412F}"/>
                </a:ext>
              </a:extLst>
            </p:cNvPr>
            <p:cNvCxnSpPr>
              <a:cxnSpLocks/>
            </p:cNvCxnSpPr>
            <p:nvPr/>
          </p:nvCxnSpPr>
          <p:spPr>
            <a:xfrm rot="5400000" flipV="1">
              <a:off x="3581735" y="2438494"/>
              <a:ext cx="0" cy="701622"/>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3B0905E-538E-49DF-A8EF-80C406ED476C}"/>
                    </a:ext>
                  </a:extLst>
                </p:cNvPr>
                <p:cNvSpPr txBox="1"/>
                <p:nvPr/>
              </p:nvSpPr>
              <p:spPr>
                <a:xfrm>
                  <a:off x="3581735" y="2420854"/>
                  <a:ext cx="60873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1600" b="0" i="1" smtClean="0">
                            <a:latin typeface="Cambria Math" panose="02040503050406030204" pitchFamily="18" charset="0"/>
                          </a:rPr>
                          <m:t>𝑋</m:t>
                        </m:r>
                      </m:oMath>
                    </m:oMathPara>
                  </a14:m>
                  <a:endParaRPr lang="en-ZA" sz="1600" dirty="0"/>
                </a:p>
              </p:txBody>
            </p:sp>
          </mc:Choice>
          <mc:Fallback xmlns="">
            <p:sp>
              <p:nvSpPr>
                <p:cNvPr id="20" name="TextBox 19">
                  <a:extLst>
                    <a:ext uri="{FF2B5EF4-FFF2-40B4-BE49-F238E27FC236}">
                      <a16:creationId xmlns:a16="http://schemas.microsoft.com/office/drawing/2014/main" id="{43B0905E-538E-49DF-A8EF-80C406ED476C}"/>
                    </a:ext>
                  </a:extLst>
                </p:cNvPr>
                <p:cNvSpPr txBox="1">
                  <a:spLocks noRot="1" noChangeAspect="1" noMove="1" noResize="1" noEditPoints="1" noAdjustHandles="1" noChangeArrowheads="1" noChangeShapeType="1" noTextEdit="1"/>
                </p:cNvSpPr>
                <p:nvPr/>
              </p:nvSpPr>
              <p:spPr>
                <a:xfrm>
                  <a:off x="3581735" y="2420854"/>
                  <a:ext cx="608739" cy="338554"/>
                </a:xfrm>
                <a:prstGeom prst="rect">
                  <a:avLst/>
                </a:prstGeom>
                <a:blipFill>
                  <a:blip r:embed="rId6"/>
                  <a:stretch>
                    <a:fillRect/>
                  </a:stretch>
                </a:blipFill>
              </p:spPr>
              <p:txBody>
                <a:bodyPr/>
                <a:lstStyle/>
                <a:p>
                  <a:r>
                    <a:rPr lang="en-ZA">
                      <a:noFill/>
                    </a:rPr>
                    <a:t> </a:t>
                  </a:r>
                </a:p>
              </p:txBody>
            </p:sp>
          </mc:Fallback>
        </mc:AlternateContent>
        <p:cxnSp>
          <p:nvCxnSpPr>
            <p:cNvPr id="21" name="Straight Connector 20">
              <a:extLst>
                <a:ext uri="{FF2B5EF4-FFF2-40B4-BE49-F238E27FC236}">
                  <a16:creationId xmlns:a16="http://schemas.microsoft.com/office/drawing/2014/main" id="{E6B8C867-D371-4A5C-BF63-20C0D2CCB8CF}"/>
                </a:ext>
              </a:extLst>
            </p:cNvPr>
            <p:cNvCxnSpPr>
              <a:cxnSpLocks/>
            </p:cNvCxnSpPr>
            <p:nvPr/>
          </p:nvCxnSpPr>
          <p:spPr>
            <a:xfrm flipV="1">
              <a:off x="4092000"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E98202-335E-4055-992C-A957461722D4}"/>
                </a:ext>
              </a:extLst>
            </p:cNvPr>
            <p:cNvCxnSpPr>
              <a:cxnSpLocks/>
            </p:cNvCxnSpPr>
            <p:nvPr/>
          </p:nvCxnSpPr>
          <p:spPr>
            <a:xfrm flipV="1">
              <a:off x="4388270" y="2865969"/>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449AF6-FCA0-497F-9EE4-D9A77C782813}"/>
                </a:ext>
              </a:extLst>
            </p:cNvPr>
            <p:cNvCxnSpPr>
              <a:cxnSpLocks/>
            </p:cNvCxnSpPr>
            <p:nvPr/>
          </p:nvCxnSpPr>
          <p:spPr>
            <a:xfrm flipV="1">
              <a:off x="4684540"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2FEFBC-2588-4C51-B51B-A0D8D101B92B}"/>
                </a:ext>
              </a:extLst>
            </p:cNvPr>
            <p:cNvCxnSpPr>
              <a:cxnSpLocks/>
            </p:cNvCxnSpPr>
            <p:nvPr/>
          </p:nvCxnSpPr>
          <p:spPr>
            <a:xfrm flipV="1">
              <a:off x="4980810"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3664D9-A588-494C-A6B8-1F35C7E4DD21}"/>
                </a:ext>
              </a:extLst>
            </p:cNvPr>
            <p:cNvCxnSpPr>
              <a:cxnSpLocks/>
            </p:cNvCxnSpPr>
            <p:nvPr/>
          </p:nvCxnSpPr>
          <p:spPr>
            <a:xfrm flipV="1">
              <a:off x="5278776"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2BA3AD2-7919-4ED6-A32A-ED6B2851BD1F}"/>
                </a:ext>
              </a:extLst>
            </p:cNvPr>
            <p:cNvCxnSpPr>
              <a:cxnSpLocks/>
            </p:cNvCxnSpPr>
            <p:nvPr/>
          </p:nvCxnSpPr>
          <p:spPr>
            <a:xfrm flipV="1">
              <a:off x="5575046" y="2865969"/>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794B64-77B6-4EC3-9087-61B63F62BD8D}"/>
                </a:ext>
              </a:extLst>
            </p:cNvPr>
            <p:cNvCxnSpPr>
              <a:cxnSpLocks/>
            </p:cNvCxnSpPr>
            <p:nvPr/>
          </p:nvCxnSpPr>
          <p:spPr>
            <a:xfrm flipV="1">
              <a:off x="5871316"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BD4FAD-9BCA-4345-B652-B106EE33E3AA}"/>
                </a:ext>
              </a:extLst>
            </p:cNvPr>
            <p:cNvCxnSpPr>
              <a:cxnSpLocks/>
            </p:cNvCxnSpPr>
            <p:nvPr/>
          </p:nvCxnSpPr>
          <p:spPr>
            <a:xfrm flipV="1">
              <a:off x="6167586"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E9C3AC-3440-49A4-9D5A-E16AAA0B4225}"/>
                </a:ext>
              </a:extLst>
            </p:cNvPr>
            <p:cNvCxnSpPr>
              <a:cxnSpLocks/>
            </p:cNvCxnSpPr>
            <p:nvPr/>
          </p:nvCxnSpPr>
          <p:spPr>
            <a:xfrm flipV="1">
              <a:off x="6420006" y="2859846"/>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F833E5-263A-4EDC-B5F1-0AA0A3C20A40}"/>
                </a:ext>
              </a:extLst>
            </p:cNvPr>
            <p:cNvCxnSpPr>
              <a:cxnSpLocks/>
            </p:cNvCxnSpPr>
            <p:nvPr/>
          </p:nvCxnSpPr>
          <p:spPr>
            <a:xfrm flipV="1">
              <a:off x="6716276" y="2865969"/>
              <a:ext cx="108000" cy="1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6DDAE4-ED2E-44A2-8E1F-919331430C53}"/>
                </a:ext>
              </a:extLst>
            </p:cNvPr>
            <p:cNvCxnSpPr>
              <a:cxnSpLocks/>
            </p:cNvCxnSpPr>
            <p:nvPr/>
          </p:nvCxnSpPr>
          <p:spPr>
            <a:xfrm flipV="1">
              <a:off x="6743923" y="2777941"/>
              <a:ext cx="1" cy="628734"/>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89F570-551C-4A85-9E46-F0F3C4A35DB3}"/>
                    </a:ext>
                  </a:extLst>
                </p:cNvPr>
                <p:cNvSpPr txBox="1"/>
                <p:nvPr/>
              </p:nvSpPr>
              <p:spPr>
                <a:xfrm>
                  <a:off x="4864064" y="1897345"/>
                  <a:ext cx="942830"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b="0" i="1" smtClean="0">
                                <a:latin typeface="Cambria Math" panose="02040503050406030204" pitchFamily="18" charset="0"/>
                              </a:rPr>
                            </m:ctrlPr>
                          </m:sSubPr>
                          <m:e>
                            <m:r>
                              <a:rPr lang="en-ZA" b="0" i="1" smtClean="0">
                                <a:latin typeface="Cambria Math" panose="02040503050406030204" pitchFamily="18" charset="0"/>
                              </a:rPr>
                              <m:t>𝐺</m:t>
                            </m:r>
                          </m:e>
                          <m:sub>
                            <m:r>
                              <a:rPr lang="en-ZA" b="0" i="1" smtClean="0">
                                <a:latin typeface="Cambria Math" panose="02040503050406030204" pitchFamily="18" charset="0"/>
                              </a:rPr>
                              <m:t>𝑦</m:t>
                            </m:r>
                          </m:sub>
                        </m:sSub>
                        <m:r>
                          <a:rPr lang="en-ZA" b="0" i="1" smtClean="0">
                            <a:latin typeface="Cambria Math" panose="02040503050406030204" pitchFamily="18" charset="0"/>
                          </a:rPr>
                          <m:t>=0</m:t>
                        </m:r>
                      </m:oMath>
                    </m:oMathPara>
                  </a14:m>
                  <a:endParaRPr lang="en-ZA" dirty="0"/>
                </a:p>
              </p:txBody>
            </p:sp>
          </mc:Choice>
          <mc:Fallback xmlns="">
            <p:sp>
              <p:nvSpPr>
                <p:cNvPr id="32" name="TextBox 31">
                  <a:extLst>
                    <a:ext uri="{FF2B5EF4-FFF2-40B4-BE49-F238E27FC236}">
                      <a16:creationId xmlns:a16="http://schemas.microsoft.com/office/drawing/2014/main" id="{D089F570-551C-4A85-9E46-F0F3C4A35DB3}"/>
                    </a:ext>
                  </a:extLst>
                </p:cNvPr>
                <p:cNvSpPr txBox="1">
                  <a:spLocks noRot="1" noChangeAspect="1" noMove="1" noResize="1" noEditPoints="1" noAdjustHandles="1" noChangeArrowheads="1" noChangeShapeType="1" noTextEdit="1"/>
                </p:cNvSpPr>
                <p:nvPr/>
              </p:nvSpPr>
              <p:spPr>
                <a:xfrm>
                  <a:off x="4864064" y="1897345"/>
                  <a:ext cx="942830" cy="391261"/>
                </a:xfrm>
                <a:prstGeom prst="rect">
                  <a:avLst/>
                </a:prstGeom>
                <a:blipFill>
                  <a:blip r:embed="rId7"/>
                  <a:stretch>
                    <a:fillRect b="-4688"/>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053866-89BA-4E2B-93D0-825AE986A6B2}"/>
                    </a:ext>
                  </a:extLst>
                </p:cNvPr>
                <p:cNvSpPr txBox="1"/>
                <p:nvPr/>
              </p:nvSpPr>
              <p:spPr>
                <a:xfrm>
                  <a:off x="4783863" y="1571243"/>
                  <a:ext cx="13602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𝑏𝑎𝑙𝑙</m:t>
                            </m:r>
                          </m:sub>
                        </m:sSub>
                        <m:r>
                          <a:rPr lang="en-ZA" b="0" i="1" smtClean="0">
                            <a:latin typeface="Cambria Math" panose="02040503050406030204" pitchFamily="18" charset="0"/>
                          </a:rPr>
                          <m:t>&gt;0</m:t>
                        </m:r>
                      </m:oMath>
                    </m:oMathPara>
                  </a14:m>
                  <a:endParaRPr lang="en-ZA" dirty="0"/>
                </a:p>
              </p:txBody>
            </p:sp>
          </mc:Choice>
          <mc:Fallback xmlns="">
            <p:sp>
              <p:nvSpPr>
                <p:cNvPr id="33" name="TextBox 32">
                  <a:extLst>
                    <a:ext uri="{FF2B5EF4-FFF2-40B4-BE49-F238E27FC236}">
                      <a16:creationId xmlns:a16="http://schemas.microsoft.com/office/drawing/2014/main" id="{39053866-89BA-4E2B-93D0-825AE986A6B2}"/>
                    </a:ext>
                  </a:extLst>
                </p:cNvPr>
                <p:cNvSpPr txBox="1">
                  <a:spLocks noRot="1" noChangeAspect="1" noMove="1" noResize="1" noEditPoints="1" noAdjustHandles="1" noChangeArrowheads="1" noChangeShapeType="1" noTextEdit="1"/>
                </p:cNvSpPr>
                <p:nvPr/>
              </p:nvSpPr>
              <p:spPr>
                <a:xfrm>
                  <a:off x="4783863" y="1571243"/>
                  <a:ext cx="1360225" cy="369332"/>
                </a:xfrm>
                <a:prstGeom prst="rect">
                  <a:avLst/>
                </a:prstGeom>
                <a:blipFill>
                  <a:blip r:embed="rId8"/>
                  <a:stretch>
                    <a:fillRect b="-6667"/>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C9E715-14F8-42BA-A145-ECBC168A847D}"/>
                    </a:ext>
                  </a:extLst>
                </p:cNvPr>
                <p:cNvSpPr txBox="1"/>
                <p:nvPr/>
              </p:nvSpPr>
              <p:spPr>
                <a:xfrm>
                  <a:off x="6771450" y="2003848"/>
                  <a:ext cx="13602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𝑏𝑎𝑙𝑙</m:t>
                            </m:r>
                          </m:sub>
                        </m:sSub>
                        <m:r>
                          <a:rPr lang="en-ZA" b="0" i="1" smtClean="0">
                            <a:latin typeface="Cambria Math" panose="02040503050406030204" pitchFamily="18" charset="0"/>
                          </a:rPr>
                          <m:t>=0</m:t>
                        </m:r>
                      </m:oMath>
                    </m:oMathPara>
                  </a14:m>
                  <a:endParaRPr lang="en-ZA" dirty="0"/>
                </a:p>
              </p:txBody>
            </p:sp>
          </mc:Choice>
          <mc:Fallback xmlns="">
            <p:sp>
              <p:nvSpPr>
                <p:cNvPr id="34" name="TextBox 33">
                  <a:extLst>
                    <a:ext uri="{FF2B5EF4-FFF2-40B4-BE49-F238E27FC236}">
                      <a16:creationId xmlns:a16="http://schemas.microsoft.com/office/drawing/2014/main" id="{0BC9E715-14F8-42BA-A145-ECBC168A847D}"/>
                    </a:ext>
                  </a:extLst>
                </p:cNvPr>
                <p:cNvSpPr txBox="1">
                  <a:spLocks noRot="1" noChangeAspect="1" noMove="1" noResize="1" noEditPoints="1" noAdjustHandles="1" noChangeArrowheads="1" noChangeShapeType="1" noTextEdit="1"/>
                </p:cNvSpPr>
                <p:nvPr/>
              </p:nvSpPr>
              <p:spPr>
                <a:xfrm>
                  <a:off x="6771450" y="2003848"/>
                  <a:ext cx="1360225" cy="369332"/>
                </a:xfrm>
                <a:prstGeom prst="rect">
                  <a:avLst/>
                </a:prstGeom>
                <a:blipFill>
                  <a:blip r:embed="rId9"/>
                  <a:stretch>
                    <a:fillRect b="-6667"/>
                  </a:stretch>
                </a:blipFill>
              </p:spPr>
              <p:txBody>
                <a:bodyPr/>
                <a:lstStyle/>
                <a:p>
                  <a:r>
                    <a:rPr lang="en-ZA">
                      <a:noFill/>
                    </a:rPr>
                    <a:t> </a:t>
                  </a:r>
                </a:p>
              </p:txBody>
            </p:sp>
          </mc:Fallback>
        </mc:AlternateContent>
      </p:grpSp>
    </p:spTree>
    <p:extLst>
      <p:ext uri="{BB962C8B-B14F-4D97-AF65-F5344CB8AC3E}">
        <p14:creationId xmlns:p14="http://schemas.microsoft.com/office/powerpoint/2010/main" val="419537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CD30-123E-45AB-A79D-20738698E782}"/>
              </a:ext>
            </a:extLst>
          </p:cNvPr>
          <p:cNvSpPr>
            <a:spLocks noGrp="1"/>
          </p:cNvSpPr>
          <p:nvPr>
            <p:ph type="title"/>
          </p:nvPr>
        </p:nvSpPr>
        <p:spPr>
          <a:xfrm>
            <a:off x="646111" y="452718"/>
            <a:ext cx="10397027" cy="1400530"/>
          </a:xfrm>
        </p:spPr>
        <p:txBody>
          <a:bodyPr/>
          <a:lstStyle/>
          <a:p>
            <a:r>
              <a:rPr lang="en-US" dirty="0"/>
              <a:t>Formulating the Problem</a:t>
            </a:r>
            <a:endParaRPr lang="en-ZA"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E2FD3C-5124-4273-BA30-34CD6675151B}"/>
                  </a:ext>
                </a:extLst>
              </p:cNvPr>
              <p:cNvSpPr txBox="1"/>
              <p:nvPr/>
            </p:nvSpPr>
            <p:spPr>
              <a:xfrm>
                <a:off x="5622388" y="3980818"/>
                <a:ext cx="6569612" cy="10239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2500" b="0" i="1" smtClean="0">
                          <a:latin typeface="Cambria Math" panose="02040503050406030204" pitchFamily="18" charset="0"/>
                        </a:rPr>
                        <m:t>𝐽</m:t>
                      </m:r>
                      <m:r>
                        <a:rPr lang="en-ZA" sz="2500" b="0" i="1" smtClean="0">
                          <a:latin typeface="Cambria Math" panose="02040503050406030204" pitchFamily="18" charset="0"/>
                        </a:rPr>
                        <m:t>=</m:t>
                      </m:r>
                      <m:nary>
                        <m:naryPr>
                          <m:chr m:val="∑"/>
                          <m:subHide m:val="on"/>
                          <m:supHide m:val="on"/>
                          <m:ctrlPr>
                            <a:rPr lang="en-ZA" sz="2500" b="0" i="1" smtClean="0">
                              <a:latin typeface="Cambria Math" panose="02040503050406030204" pitchFamily="18" charset="0"/>
                            </a:rPr>
                          </m:ctrlPr>
                        </m:naryPr>
                        <m:sub/>
                        <m:sup/>
                        <m:e>
                          <m:sSup>
                            <m:sSupPr>
                              <m:ctrlPr>
                                <a:rPr lang="en-ZA" sz="2500" b="0" i="1" smtClean="0">
                                  <a:latin typeface="Cambria Math" panose="02040503050406030204" pitchFamily="18" charset="0"/>
                                </a:rPr>
                              </m:ctrlPr>
                            </m:sSupPr>
                            <m:e>
                              <m:r>
                                <a:rPr lang="en-ZA" sz="2500" b="0" i="1" smtClean="0">
                                  <a:latin typeface="Cambria Math" panose="02040503050406030204" pitchFamily="18" charset="0"/>
                                </a:rPr>
                                <m:t>𝐹</m:t>
                              </m:r>
                            </m:e>
                            <m:sup>
                              <m:r>
                                <a:rPr lang="en-ZA" sz="2500" b="0" i="1" smtClean="0">
                                  <a:latin typeface="Cambria Math" panose="02040503050406030204" pitchFamily="18" charset="0"/>
                                </a:rPr>
                                <m:t>2</m:t>
                              </m:r>
                            </m:sup>
                          </m:sSup>
                        </m:e>
                      </m:nary>
                      <m:r>
                        <a:rPr lang="en-ZA" sz="2500" b="0" i="1" smtClean="0">
                          <a:latin typeface="Cambria Math" panose="02040503050406030204" pitchFamily="18" charset="0"/>
                        </a:rPr>
                        <m:t>+</m:t>
                      </m:r>
                      <m:nary>
                        <m:naryPr>
                          <m:chr m:val="∑"/>
                          <m:subHide m:val="on"/>
                          <m:supHide m:val="on"/>
                          <m:ctrlPr>
                            <a:rPr lang="en-ZA" sz="2500" i="1">
                              <a:latin typeface="Cambria Math" panose="02040503050406030204" pitchFamily="18" charset="0"/>
                            </a:rPr>
                          </m:ctrlPr>
                        </m:naryPr>
                        <m:sub/>
                        <m:sup/>
                        <m:e>
                          <m:sSup>
                            <m:sSupPr>
                              <m:ctrlPr>
                                <a:rPr lang="en-ZA" sz="2500" b="0" i="1" smtClean="0">
                                  <a:latin typeface="Cambria Math" panose="02040503050406030204" pitchFamily="18" charset="0"/>
                                </a:rPr>
                              </m:ctrlPr>
                            </m:sSupPr>
                            <m:e>
                              <m:r>
                                <a:rPr lang="en-ZA" sz="2500" b="0" i="1" smtClean="0">
                                  <a:latin typeface="Cambria Math" panose="02040503050406030204" pitchFamily="18" charset="0"/>
                                </a:rPr>
                                <m:t>𝜏</m:t>
                              </m:r>
                            </m:e>
                            <m:sup>
                              <m:r>
                                <a:rPr lang="en-ZA" sz="2500" b="0" i="1" smtClean="0">
                                  <a:latin typeface="Cambria Math" panose="02040503050406030204" pitchFamily="18" charset="0"/>
                                </a:rPr>
                                <m:t>2</m:t>
                              </m:r>
                            </m:sup>
                          </m:sSup>
                        </m:e>
                      </m:nary>
                      <m:r>
                        <a:rPr lang="en-ZA" sz="2500" b="0" i="1" smtClean="0">
                          <a:latin typeface="Cambria Math" panose="02040503050406030204" pitchFamily="18" charset="0"/>
                        </a:rPr>
                        <m:t>+</m:t>
                      </m:r>
                      <m:nary>
                        <m:naryPr>
                          <m:chr m:val="∑"/>
                          <m:subHide m:val="on"/>
                          <m:supHide m:val="on"/>
                          <m:ctrlPr>
                            <a:rPr lang="en-ZA" sz="2500" i="1">
                              <a:latin typeface="Cambria Math" panose="02040503050406030204" pitchFamily="18" charset="0"/>
                            </a:rPr>
                          </m:ctrlPr>
                        </m:naryPr>
                        <m:sub/>
                        <m:sup/>
                        <m:e>
                          <m:r>
                            <a:rPr lang="en-ZA" sz="2500" b="0" i="1" smtClean="0">
                              <a:latin typeface="Cambria Math" panose="02040503050406030204" pitchFamily="18" charset="0"/>
                            </a:rPr>
                            <m:t>𝑝</m:t>
                          </m:r>
                        </m:e>
                      </m:nary>
                    </m:oMath>
                  </m:oMathPara>
                </a14:m>
                <a:endParaRPr lang="en-ZA" sz="2500" dirty="0"/>
              </a:p>
            </p:txBody>
          </p:sp>
        </mc:Choice>
        <mc:Fallback xmlns="">
          <p:sp>
            <p:nvSpPr>
              <p:cNvPr id="7" name="TextBox 6">
                <a:extLst>
                  <a:ext uri="{FF2B5EF4-FFF2-40B4-BE49-F238E27FC236}">
                    <a16:creationId xmlns:a16="http://schemas.microsoft.com/office/drawing/2014/main" id="{D6E2FD3C-5124-4273-BA30-34CD6675151B}"/>
                  </a:ext>
                </a:extLst>
              </p:cNvPr>
              <p:cNvSpPr txBox="1">
                <a:spLocks noRot="1" noChangeAspect="1" noMove="1" noResize="1" noEditPoints="1" noAdjustHandles="1" noChangeArrowheads="1" noChangeShapeType="1" noTextEdit="1"/>
              </p:cNvSpPr>
              <p:nvPr/>
            </p:nvSpPr>
            <p:spPr>
              <a:xfrm>
                <a:off x="5622388" y="3980818"/>
                <a:ext cx="6569612" cy="1023935"/>
              </a:xfrm>
              <a:prstGeom prst="rect">
                <a:avLst/>
              </a:prstGeom>
              <a:blipFill>
                <a:blip r:embed="rId5"/>
                <a:stretch>
                  <a:fillRect/>
                </a:stretch>
              </a:blipFill>
            </p:spPr>
            <p:txBody>
              <a:bodyPr/>
              <a:lstStyle/>
              <a:p>
                <a:r>
                  <a:rPr lang="en-ZA">
                    <a:noFill/>
                  </a:rPr>
                  <a:t> </a:t>
                </a:r>
              </a:p>
            </p:txBody>
          </p:sp>
        </mc:Fallback>
      </mc:AlternateContent>
      <p:cxnSp>
        <p:nvCxnSpPr>
          <p:cNvPr id="9" name="Straight Arrow Connector 8">
            <a:extLst>
              <a:ext uri="{FF2B5EF4-FFF2-40B4-BE49-F238E27FC236}">
                <a16:creationId xmlns:a16="http://schemas.microsoft.com/office/drawing/2014/main" id="{0F998EE9-5EB3-4F9F-964C-3A75D97E74B9}"/>
              </a:ext>
            </a:extLst>
          </p:cNvPr>
          <p:cNvCxnSpPr/>
          <p:nvPr/>
        </p:nvCxnSpPr>
        <p:spPr>
          <a:xfrm>
            <a:off x="8187802" y="3039396"/>
            <a:ext cx="0" cy="95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C4CE17-1414-46B8-94B9-DCEE061B845A}"/>
              </a:ext>
            </a:extLst>
          </p:cNvPr>
          <p:cNvCxnSpPr>
            <a:cxnSpLocks/>
          </p:cNvCxnSpPr>
          <p:nvPr/>
        </p:nvCxnSpPr>
        <p:spPr>
          <a:xfrm flipV="1">
            <a:off x="9240130" y="5004753"/>
            <a:ext cx="0" cy="59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F2A175-80D8-4251-A020-B3568DD91BF7}"/>
              </a:ext>
            </a:extLst>
          </p:cNvPr>
          <p:cNvCxnSpPr>
            <a:cxnSpLocks/>
          </p:cNvCxnSpPr>
          <p:nvPr/>
        </p:nvCxnSpPr>
        <p:spPr>
          <a:xfrm>
            <a:off x="10257692" y="3026442"/>
            <a:ext cx="0" cy="95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55154D-AB32-496C-B134-68D2D2C22E27}"/>
              </a:ext>
            </a:extLst>
          </p:cNvPr>
          <p:cNvSpPr txBox="1"/>
          <p:nvPr/>
        </p:nvSpPr>
        <p:spPr>
          <a:xfrm>
            <a:off x="7299196" y="2321669"/>
            <a:ext cx="1777212" cy="707886"/>
          </a:xfrm>
          <a:prstGeom prst="rect">
            <a:avLst/>
          </a:prstGeom>
          <a:noFill/>
        </p:spPr>
        <p:txBody>
          <a:bodyPr wrap="square" rtlCol="0">
            <a:spAutoFit/>
          </a:bodyPr>
          <a:lstStyle/>
          <a:p>
            <a:pPr algn="ctr"/>
            <a:r>
              <a:rPr lang="en-ZA" sz="2000" b="1" dirty="0">
                <a:solidFill>
                  <a:schemeClr val="accent1"/>
                </a:solidFill>
              </a:rPr>
              <a:t>Total Applied Force Squared</a:t>
            </a:r>
          </a:p>
        </p:txBody>
      </p:sp>
      <p:sp>
        <p:nvSpPr>
          <p:cNvPr id="17" name="TextBox 16">
            <a:extLst>
              <a:ext uri="{FF2B5EF4-FFF2-40B4-BE49-F238E27FC236}">
                <a16:creationId xmlns:a16="http://schemas.microsoft.com/office/drawing/2014/main" id="{E8E4E62C-D383-47D4-8234-21BC681A4D05}"/>
              </a:ext>
            </a:extLst>
          </p:cNvPr>
          <p:cNvSpPr txBox="1"/>
          <p:nvPr/>
        </p:nvSpPr>
        <p:spPr>
          <a:xfrm>
            <a:off x="8302285" y="5649747"/>
            <a:ext cx="1969474" cy="707886"/>
          </a:xfrm>
          <a:prstGeom prst="rect">
            <a:avLst/>
          </a:prstGeom>
          <a:noFill/>
        </p:spPr>
        <p:txBody>
          <a:bodyPr wrap="square" rtlCol="0">
            <a:spAutoFit/>
          </a:bodyPr>
          <a:lstStyle/>
          <a:p>
            <a:pPr algn="ctr"/>
            <a:r>
              <a:rPr lang="en-ZA" sz="2000" b="1" dirty="0">
                <a:solidFill>
                  <a:schemeClr val="accent1"/>
                </a:solidFill>
              </a:rPr>
              <a:t>Total Applied Torque Squared</a:t>
            </a:r>
          </a:p>
        </p:txBody>
      </p:sp>
      <p:sp>
        <p:nvSpPr>
          <p:cNvPr id="18" name="TextBox 17">
            <a:extLst>
              <a:ext uri="{FF2B5EF4-FFF2-40B4-BE49-F238E27FC236}">
                <a16:creationId xmlns:a16="http://schemas.microsoft.com/office/drawing/2014/main" id="{0AB9E649-58A5-439E-A0BA-3ACAE1A91E6A}"/>
              </a:ext>
            </a:extLst>
          </p:cNvPr>
          <p:cNvSpPr txBox="1"/>
          <p:nvPr/>
        </p:nvSpPr>
        <p:spPr>
          <a:xfrm>
            <a:off x="9282334" y="2577414"/>
            <a:ext cx="1969474" cy="400110"/>
          </a:xfrm>
          <a:prstGeom prst="rect">
            <a:avLst/>
          </a:prstGeom>
          <a:noFill/>
        </p:spPr>
        <p:txBody>
          <a:bodyPr wrap="square" rtlCol="0">
            <a:spAutoFit/>
          </a:bodyPr>
          <a:lstStyle/>
          <a:p>
            <a:pPr algn="ctr"/>
            <a:r>
              <a:rPr lang="en-ZA" sz="2000" b="1" dirty="0">
                <a:solidFill>
                  <a:schemeClr val="accent1"/>
                </a:solidFill>
              </a:rPr>
              <a:t>Penalty Variable</a:t>
            </a:r>
          </a:p>
        </p:txBody>
      </p:sp>
      <p:sp>
        <p:nvSpPr>
          <p:cNvPr id="20" name="TextBox 19">
            <a:extLst>
              <a:ext uri="{FF2B5EF4-FFF2-40B4-BE49-F238E27FC236}">
                <a16:creationId xmlns:a16="http://schemas.microsoft.com/office/drawing/2014/main" id="{07D07A43-69C2-4B57-8BBE-5D83B9DC7507}"/>
              </a:ext>
            </a:extLst>
          </p:cNvPr>
          <p:cNvSpPr txBox="1"/>
          <p:nvPr/>
        </p:nvSpPr>
        <p:spPr>
          <a:xfrm>
            <a:off x="7469945" y="1484386"/>
            <a:ext cx="4075944" cy="523220"/>
          </a:xfrm>
          <a:prstGeom prst="rect">
            <a:avLst/>
          </a:prstGeom>
          <a:noFill/>
        </p:spPr>
        <p:txBody>
          <a:bodyPr wrap="square" rtlCol="0">
            <a:spAutoFit/>
          </a:bodyPr>
          <a:lstStyle/>
          <a:p>
            <a:pPr algn="ctr"/>
            <a:r>
              <a:rPr lang="en-ZA" sz="2800" b="1" dirty="0"/>
              <a:t>THE OBJECTIVE FUNCTION</a:t>
            </a:r>
          </a:p>
        </p:txBody>
      </p:sp>
      <p:sp>
        <p:nvSpPr>
          <p:cNvPr id="21" name="TextBox 20">
            <a:extLst>
              <a:ext uri="{FF2B5EF4-FFF2-40B4-BE49-F238E27FC236}">
                <a16:creationId xmlns:a16="http://schemas.microsoft.com/office/drawing/2014/main" id="{8DE5C6B0-AC83-4E92-9EA5-8A55F8583777}"/>
              </a:ext>
            </a:extLst>
          </p:cNvPr>
          <p:cNvSpPr txBox="1"/>
          <p:nvPr/>
        </p:nvSpPr>
        <p:spPr>
          <a:xfrm>
            <a:off x="1148862" y="1484386"/>
            <a:ext cx="4075944" cy="523220"/>
          </a:xfrm>
          <a:prstGeom prst="rect">
            <a:avLst/>
          </a:prstGeom>
          <a:noFill/>
        </p:spPr>
        <p:txBody>
          <a:bodyPr wrap="square" rtlCol="0">
            <a:spAutoFit/>
          </a:bodyPr>
          <a:lstStyle/>
          <a:p>
            <a:pPr algn="ctr"/>
            <a:r>
              <a:rPr lang="en-ZA" sz="2800" b="1" dirty="0"/>
              <a:t>CONSTRAINTS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695A65A-A7FD-497F-BEBC-4B2256589369}"/>
                  </a:ext>
                </a:extLst>
              </p:cNvPr>
              <p:cNvSpPr txBox="1"/>
              <p:nvPr/>
            </p:nvSpPr>
            <p:spPr>
              <a:xfrm>
                <a:off x="1711527" y="3842359"/>
                <a:ext cx="3452131" cy="4770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ZA" sz="2500" b="0" i="1" smtClean="0">
                          <a:latin typeface="Cambria Math" panose="02040503050406030204" pitchFamily="18" charset="0"/>
                        </a:rPr>
                        <m:t>𝑤h𝑒𝑒𝑙</m:t>
                      </m:r>
                      <m:r>
                        <a:rPr lang="en-ZA" sz="2500" b="0" i="1" smtClean="0">
                          <a:latin typeface="Cambria Math" panose="02040503050406030204" pitchFamily="18" charset="0"/>
                        </a:rPr>
                        <m:t> </m:t>
                      </m:r>
                      <m:r>
                        <a:rPr lang="en-ZA" sz="2500" b="0" i="1" smtClean="0">
                          <a:latin typeface="Cambria Math" panose="02040503050406030204" pitchFamily="18" charset="0"/>
                        </a:rPr>
                        <m:t>h𝑒𝑖𝑔h𝑡</m:t>
                      </m:r>
                      <m:r>
                        <a:rPr lang="en-ZA" sz="2500" b="0" i="1" smtClean="0">
                          <a:latin typeface="Cambria Math" panose="02040503050406030204" pitchFamily="18" charset="0"/>
                        </a:rPr>
                        <m:t>≥0</m:t>
                      </m:r>
                    </m:oMath>
                  </m:oMathPara>
                </a14:m>
                <a:endParaRPr lang="en-ZA" sz="2500" dirty="0"/>
              </a:p>
            </p:txBody>
          </p:sp>
        </mc:Choice>
        <mc:Fallback xmlns="">
          <p:sp>
            <p:nvSpPr>
              <p:cNvPr id="22" name="TextBox 21">
                <a:extLst>
                  <a:ext uri="{FF2B5EF4-FFF2-40B4-BE49-F238E27FC236}">
                    <a16:creationId xmlns:a16="http://schemas.microsoft.com/office/drawing/2014/main" id="{3695A65A-A7FD-497F-BEBC-4B2256589369}"/>
                  </a:ext>
                </a:extLst>
              </p:cNvPr>
              <p:cNvSpPr txBox="1">
                <a:spLocks noRot="1" noChangeAspect="1" noMove="1" noResize="1" noEditPoints="1" noAdjustHandles="1" noChangeArrowheads="1" noChangeShapeType="1" noTextEdit="1"/>
              </p:cNvSpPr>
              <p:nvPr/>
            </p:nvSpPr>
            <p:spPr>
              <a:xfrm>
                <a:off x="1711527" y="3842359"/>
                <a:ext cx="3452131" cy="477054"/>
              </a:xfrm>
              <a:prstGeom prst="rect">
                <a:avLst/>
              </a:prstGeom>
              <a:blipFill>
                <a:blip r:embed="rId6"/>
                <a:stretch>
                  <a:fillRect l="-707" b="-16456"/>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FF45608-88EB-44C4-AC98-BBA48D973C92}"/>
                  </a:ext>
                </a:extLst>
              </p:cNvPr>
              <p:cNvSpPr txBox="1"/>
              <p:nvPr/>
            </p:nvSpPr>
            <p:spPr>
              <a:xfrm>
                <a:off x="392500" y="4628350"/>
                <a:ext cx="4645612" cy="4770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ZA" sz="2500" b="0" i="1" smtClean="0">
                          <a:latin typeface="Cambria Math" panose="02040503050406030204" pitchFamily="18" charset="0"/>
                        </a:rPr>
                        <m:t>@</m:t>
                      </m:r>
                      <m:r>
                        <a:rPr lang="en-ZA" sz="2500" b="0" i="1" smtClean="0">
                          <a:latin typeface="Cambria Math" panose="02040503050406030204" pitchFamily="18" charset="0"/>
                        </a:rPr>
                        <m:t>𝑡</m:t>
                      </m:r>
                      <m:r>
                        <a:rPr lang="en-ZA" sz="2500" b="0" i="1" smtClean="0">
                          <a:latin typeface="Cambria Math" panose="02040503050406030204" pitchFamily="18" charset="0"/>
                        </a:rPr>
                        <m:t>=</m:t>
                      </m:r>
                      <m:sSub>
                        <m:sSubPr>
                          <m:ctrlPr>
                            <a:rPr lang="en-ZA" sz="2500" b="0" i="1" smtClean="0">
                              <a:latin typeface="Cambria Math" panose="02040503050406030204" pitchFamily="18" charset="0"/>
                            </a:rPr>
                          </m:ctrlPr>
                        </m:sSubPr>
                        <m:e>
                          <m:r>
                            <a:rPr lang="en-ZA" sz="2500" b="0" i="1" smtClean="0">
                              <a:latin typeface="Cambria Math" panose="02040503050406030204" pitchFamily="18" charset="0"/>
                            </a:rPr>
                            <m:t>𝑡</m:t>
                          </m:r>
                        </m:e>
                        <m:sub>
                          <m:r>
                            <a:rPr lang="en-ZA" sz="2500" b="0" i="1" smtClean="0">
                              <a:latin typeface="Cambria Math" panose="02040503050406030204" pitchFamily="18" charset="0"/>
                            </a:rPr>
                            <m:t>1</m:t>
                          </m:r>
                        </m:sub>
                      </m:sSub>
                      <m:r>
                        <a:rPr lang="en-ZA" sz="2500" b="0" i="1" smtClean="0">
                          <a:latin typeface="Cambria Math" panose="02040503050406030204" pitchFamily="18" charset="0"/>
                        </a:rPr>
                        <m:t>: </m:t>
                      </m:r>
                      <m:r>
                        <a:rPr lang="en-ZA" sz="2500" b="0" i="1" smtClean="0">
                          <a:latin typeface="Cambria Math" panose="02040503050406030204" pitchFamily="18" charset="0"/>
                        </a:rPr>
                        <m:t>𝑏𝑜𝑎𝑟𝑑</m:t>
                      </m:r>
                      <m:r>
                        <a:rPr lang="en-ZA" sz="2500" b="0" i="1" smtClean="0">
                          <a:latin typeface="Cambria Math" panose="02040503050406030204" pitchFamily="18" charset="0"/>
                        </a:rPr>
                        <m:t> </m:t>
                      </m:r>
                      <m:r>
                        <a:rPr lang="en-ZA" sz="2500" b="0" i="1" smtClean="0">
                          <a:latin typeface="Cambria Math" panose="02040503050406030204" pitchFamily="18" charset="0"/>
                        </a:rPr>
                        <m:t>h𝑒𝑖𝑔h𝑡</m:t>
                      </m:r>
                      <m:r>
                        <a:rPr lang="en-ZA" sz="2500" b="0" i="1" smtClean="0">
                          <a:latin typeface="Cambria Math" panose="02040503050406030204" pitchFamily="18" charset="0"/>
                        </a:rPr>
                        <m:t>=0.5</m:t>
                      </m:r>
                      <m:r>
                        <a:rPr lang="en-ZA" sz="2500" b="0" i="1" smtClean="0">
                          <a:latin typeface="Cambria Math" panose="02040503050406030204" pitchFamily="18" charset="0"/>
                        </a:rPr>
                        <m:t>𝑚</m:t>
                      </m:r>
                    </m:oMath>
                  </m:oMathPara>
                </a14:m>
                <a:endParaRPr lang="en-ZA" sz="2500" dirty="0"/>
              </a:p>
            </p:txBody>
          </p:sp>
        </mc:Choice>
        <mc:Fallback xmlns="">
          <p:sp>
            <p:nvSpPr>
              <p:cNvPr id="25" name="TextBox 24">
                <a:extLst>
                  <a:ext uri="{FF2B5EF4-FFF2-40B4-BE49-F238E27FC236}">
                    <a16:creationId xmlns:a16="http://schemas.microsoft.com/office/drawing/2014/main" id="{BFF45608-88EB-44C4-AC98-BBA48D973C92}"/>
                  </a:ext>
                </a:extLst>
              </p:cNvPr>
              <p:cNvSpPr txBox="1">
                <a:spLocks noRot="1" noChangeAspect="1" noMove="1" noResize="1" noEditPoints="1" noAdjustHandles="1" noChangeArrowheads="1" noChangeShapeType="1" noTextEdit="1"/>
              </p:cNvSpPr>
              <p:nvPr/>
            </p:nvSpPr>
            <p:spPr>
              <a:xfrm>
                <a:off x="392500" y="4628350"/>
                <a:ext cx="4645612" cy="477054"/>
              </a:xfrm>
              <a:prstGeom prst="rect">
                <a:avLst/>
              </a:prstGeom>
              <a:blipFill>
                <a:blip r:embed="rId7"/>
                <a:stretch>
                  <a:fillRect l="-656" b="-16456"/>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DD181B-BA1F-4BFF-914D-343B86AEEF2B}"/>
                  </a:ext>
                </a:extLst>
              </p:cNvPr>
              <p:cNvSpPr txBox="1"/>
              <p:nvPr/>
            </p:nvSpPr>
            <p:spPr>
              <a:xfrm>
                <a:off x="1711527" y="3056368"/>
                <a:ext cx="4384473" cy="477054"/>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ZA" sz="2500" b="0" i="1" smtClean="0">
                          <a:latin typeface="Cambria Math" panose="02040503050406030204" pitchFamily="18" charset="0"/>
                        </a:rPr>
                        <m:t>𝑎𝑐𝑐𝑒𝑙𝑒𝑟𝑎𝑡𝑖𝑜𝑛</m:t>
                      </m:r>
                      <m:r>
                        <a:rPr lang="en-ZA" sz="2500" b="0" i="1" smtClean="0">
                          <a:latin typeface="Cambria Math" panose="02040503050406030204" pitchFamily="18" charset="0"/>
                        </a:rPr>
                        <m:t>=</m:t>
                      </m:r>
                      <m:r>
                        <a:rPr lang="en-ZA" sz="2500" b="0" i="1" smtClean="0">
                          <a:latin typeface="Cambria Math" panose="02040503050406030204" pitchFamily="18" charset="0"/>
                        </a:rPr>
                        <m:t>𝐸𝑂𝑀𝑠</m:t>
                      </m:r>
                    </m:oMath>
                  </m:oMathPara>
                </a14:m>
                <a:endParaRPr lang="en-ZA" sz="2500" dirty="0"/>
              </a:p>
            </p:txBody>
          </p:sp>
        </mc:Choice>
        <mc:Fallback xmlns="">
          <p:sp>
            <p:nvSpPr>
              <p:cNvPr id="26" name="TextBox 25">
                <a:extLst>
                  <a:ext uri="{FF2B5EF4-FFF2-40B4-BE49-F238E27FC236}">
                    <a16:creationId xmlns:a16="http://schemas.microsoft.com/office/drawing/2014/main" id="{07DD181B-BA1F-4BFF-914D-343B86AEEF2B}"/>
                  </a:ext>
                </a:extLst>
              </p:cNvPr>
              <p:cNvSpPr txBox="1">
                <a:spLocks noRot="1" noChangeAspect="1" noMove="1" noResize="1" noEditPoints="1" noAdjustHandles="1" noChangeArrowheads="1" noChangeShapeType="1" noTextEdit="1"/>
              </p:cNvSpPr>
              <p:nvPr/>
            </p:nvSpPr>
            <p:spPr>
              <a:xfrm>
                <a:off x="1711527" y="3056368"/>
                <a:ext cx="4384473" cy="477054"/>
              </a:xfrm>
              <a:prstGeom prst="rect">
                <a:avLst/>
              </a:prstGeom>
              <a:blipFill>
                <a:blip r:embed="rId8"/>
                <a:stretch>
                  <a:fillRect l="-556"/>
                </a:stretch>
              </a:blipFill>
            </p:spPr>
            <p:txBody>
              <a:bodyPr/>
              <a:lstStyle/>
              <a:p>
                <a:r>
                  <a:rPr lang="en-ZA">
                    <a:noFill/>
                  </a:rPr>
                  <a:t> </a:t>
                </a:r>
              </a:p>
            </p:txBody>
          </p:sp>
        </mc:Fallback>
      </mc:AlternateContent>
      <p:sp>
        <p:nvSpPr>
          <p:cNvPr id="27" name="Rectangle 26">
            <a:extLst>
              <a:ext uri="{FF2B5EF4-FFF2-40B4-BE49-F238E27FC236}">
                <a16:creationId xmlns:a16="http://schemas.microsoft.com/office/drawing/2014/main" id="{BB2127E4-4D36-418B-9E16-5AD4F113B0F3}"/>
              </a:ext>
            </a:extLst>
          </p:cNvPr>
          <p:cNvSpPr/>
          <p:nvPr/>
        </p:nvSpPr>
        <p:spPr>
          <a:xfrm>
            <a:off x="546722" y="2270377"/>
            <a:ext cx="5250572" cy="477054"/>
          </a:xfrm>
          <a:prstGeom prst="rect">
            <a:avLst/>
          </a:prstGeom>
        </p:spPr>
        <p:txBody>
          <a:bodyPr wrap="square">
            <a:spAutoFit/>
          </a:bodyPr>
          <a:lstStyle/>
          <a:p>
            <a:r>
              <a:rPr lang="en-ZA" sz="2500" dirty="0">
                <a:solidFill>
                  <a:schemeClr val="accent1"/>
                </a:solidFill>
              </a:rPr>
              <a:t>Some pseudo code examples…</a:t>
            </a:r>
          </a:p>
        </p:txBody>
      </p:sp>
    </p:spTree>
    <p:extLst>
      <p:ext uri="{BB962C8B-B14F-4D97-AF65-F5344CB8AC3E}">
        <p14:creationId xmlns:p14="http://schemas.microsoft.com/office/powerpoint/2010/main" val="136053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2296-28BC-4DCC-819A-430709CCC442}"/>
              </a:ext>
            </a:extLst>
          </p:cNvPr>
          <p:cNvSpPr>
            <a:spLocks noGrp="1"/>
          </p:cNvSpPr>
          <p:nvPr>
            <p:ph type="title"/>
          </p:nvPr>
        </p:nvSpPr>
        <p:spPr/>
        <p:txBody>
          <a:bodyPr/>
          <a:lstStyle/>
          <a:p>
            <a:r>
              <a:rPr lang="en-ZA" dirty="0"/>
              <a:t>Development of Contacts – </a:t>
            </a:r>
            <a:r>
              <a:rPr lang="en-ZA" dirty="0" err="1"/>
              <a:t>pt</a:t>
            </a:r>
            <a:r>
              <a:rPr lang="en-ZA" dirty="0"/>
              <a:t> 1</a:t>
            </a:r>
          </a:p>
        </p:txBody>
      </p:sp>
      <p:sp>
        <p:nvSpPr>
          <p:cNvPr id="4" name="Text Placeholder 3">
            <a:extLst>
              <a:ext uri="{FF2B5EF4-FFF2-40B4-BE49-F238E27FC236}">
                <a16:creationId xmlns:a16="http://schemas.microsoft.com/office/drawing/2014/main" id="{457E6ED0-62E8-4CCB-B085-D1C0A4A387CF}"/>
              </a:ext>
            </a:extLst>
          </p:cNvPr>
          <p:cNvSpPr>
            <a:spLocks noGrp="1"/>
          </p:cNvSpPr>
          <p:nvPr>
            <p:ph type="body" idx="1"/>
          </p:nvPr>
        </p:nvSpPr>
        <p:spPr>
          <a:xfrm>
            <a:off x="783966" y="1517968"/>
            <a:ext cx="4396338" cy="576262"/>
          </a:xfrm>
        </p:spPr>
        <p:txBody>
          <a:bodyPr/>
          <a:lstStyle/>
          <a:p>
            <a:pPr algn="ctr"/>
            <a:r>
              <a:rPr lang="en-ZA" b="1" dirty="0">
                <a:solidFill>
                  <a:schemeClr val="accent1"/>
                </a:solidFill>
              </a:rPr>
              <a:t>Tail-Ground (elastic)</a:t>
            </a:r>
          </a:p>
        </p:txBody>
      </p:sp>
      <p:sp>
        <p:nvSpPr>
          <p:cNvPr id="6" name="Text Placeholder 5">
            <a:extLst>
              <a:ext uri="{FF2B5EF4-FFF2-40B4-BE49-F238E27FC236}">
                <a16:creationId xmlns:a16="http://schemas.microsoft.com/office/drawing/2014/main" id="{96D8F25C-0683-487E-840E-40A061AA5AB2}"/>
              </a:ext>
            </a:extLst>
          </p:cNvPr>
          <p:cNvSpPr>
            <a:spLocks noGrp="1"/>
          </p:cNvSpPr>
          <p:nvPr>
            <p:ph type="body" sz="quarter" idx="3"/>
          </p:nvPr>
        </p:nvSpPr>
        <p:spPr>
          <a:xfrm>
            <a:off x="6217294" y="1517968"/>
            <a:ext cx="4396339" cy="576262"/>
          </a:xfrm>
        </p:spPr>
        <p:txBody>
          <a:bodyPr/>
          <a:lstStyle/>
          <a:p>
            <a:pPr algn="ctr"/>
            <a:r>
              <a:rPr lang="en-ZA" b="1" dirty="0">
                <a:solidFill>
                  <a:schemeClr val="accent1"/>
                </a:solidFill>
              </a:rPr>
              <a:t>Wheel-Ground (inelastic)</a:t>
            </a:r>
          </a:p>
        </p:txBody>
      </p:sp>
      <p:pic>
        <p:nvPicPr>
          <p:cNvPr id="12" name="tail_ground">
            <a:hlinkClick r:id="" action="ppaction://media"/>
            <a:extLst>
              <a:ext uri="{FF2B5EF4-FFF2-40B4-BE49-F238E27FC236}">
                <a16:creationId xmlns:a16="http://schemas.microsoft.com/office/drawing/2014/main" id="{7E37B55A-CBCC-4404-AF60-64020FB40CC0}"/>
              </a:ext>
            </a:extLst>
          </p:cNvPr>
          <p:cNvPicPr>
            <a:picLocks noGrp="1" noChangeAspect="1"/>
          </p:cNvPicPr>
          <p:nvPr>
            <p:ph sz="half" idx="2"/>
            <a:videoFile r:link="rId1"/>
            <p:extLst>
              <p:ext uri="{DAA4B4D4-6D71-4841-9C94-3DE7FCFB9230}">
                <p14:media xmlns:p14="http://schemas.microsoft.com/office/powerpoint/2010/main" r:embed="rId2">
                  <p14:trim end="500"/>
                </p14:media>
              </p:ext>
            </p:extLst>
          </p:nvPr>
        </p:nvPicPr>
        <p:blipFill>
          <a:blip r:embed="rId9"/>
          <a:stretch>
            <a:fillRect/>
          </a:stretch>
        </p:blipFill>
        <p:spPr>
          <a:xfrm>
            <a:off x="783966" y="2409507"/>
            <a:ext cx="4395787" cy="2930525"/>
          </a:xfrm>
        </p:spPr>
      </p:pic>
      <p:pic>
        <p:nvPicPr>
          <p:cNvPr id="7" name="ground_low">
            <a:hlinkClick r:id="" action="ppaction://media"/>
            <a:extLst>
              <a:ext uri="{FF2B5EF4-FFF2-40B4-BE49-F238E27FC236}">
                <a16:creationId xmlns:a16="http://schemas.microsoft.com/office/drawing/2014/main" id="{2A1DEBA0-FB31-4E48-BAF9-7135B898E570}"/>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10"/>
          <a:stretch>
            <a:fillRect/>
          </a:stretch>
        </p:blipFill>
        <p:spPr>
          <a:xfrm>
            <a:off x="5234719" y="2689749"/>
            <a:ext cx="3555059" cy="2370039"/>
          </a:xfrm>
        </p:spPr>
      </p:pic>
      <p:pic>
        <p:nvPicPr>
          <p:cNvPr id="8" name="ground_up">
            <a:hlinkClick r:id="" action="ppaction://media"/>
            <a:extLst>
              <a:ext uri="{FF2B5EF4-FFF2-40B4-BE49-F238E27FC236}">
                <a16:creationId xmlns:a16="http://schemas.microsoft.com/office/drawing/2014/main" id="{2412FFA4-0500-4801-A725-6D06270F6EE4}"/>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415464" y="2689749"/>
            <a:ext cx="3555059" cy="2370039"/>
          </a:xfrm>
          <a:prstGeom prst="rect">
            <a:avLst/>
          </a:prstGeom>
        </p:spPr>
      </p:pic>
      <p:sp>
        <p:nvSpPr>
          <p:cNvPr id="3" name="TextBox 2">
            <a:extLst>
              <a:ext uri="{FF2B5EF4-FFF2-40B4-BE49-F238E27FC236}">
                <a16:creationId xmlns:a16="http://schemas.microsoft.com/office/drawing/2014/main" id="{70E5FD12-E56C-4693-B44B-9151A67E5690}"/>
              </a:ext>
            </a:extLst>
          </p:cNvPr>
          <p:cNvSpPr txBox="1"/>
          <p:nvPr/>
        </p:nvSpPr>
        <p:spPr>
          <a:xfrm>
            <a:off x="6217294" y="2372931"/>
            <a:ext cx="1500242" cy="369332"/>
          </a:xfrm>
          <a:prstGeom prst="rect">
            <a:avLst/>
          </a:prstGeom>
          <a:noFill/>
        </p:spPr>
        <p:txBody>
          <a:bodyPr wrap="square" rtlCol="0">
            <a:spAutoFit/>
          </a:bodyPr>
          <a:lstStyle/>
          <a:p>
            <a:pPr algn="ctr"/>
            <a:r>
              <a:rPr lang="en-ZA" b="1" dirty="0"/>
              <a:t>Low-Step</a:t>
            </a:r>
          </a:p>
        </p:txBody>
      </p:sp>
      <p:sp>
        <p:nvSpPr>
          <p:cNvPr id="10" name="TextBox 9">
            <a:extLst>
              <a:ext uri="{FF2B5EF4-FFF2-40B4-BE49-F238E27FC236}">
                <a16:creationId xmlns:a16="http://schemas.microsoft.com/office/drawing/2014/main" id="{4B910F57-BF4C-4958-B16A-9ED2823D444D}"/>
              </a:ext>
            </a:extLst>
          </p:cNvPr>
          <p:cNvSpPr txBox="1"/>
          <p:nvPr/>
        </p:nvSpPr>
        <p:spPr>
          <a:xfrm>
            <a:off x="9487706" y="2336880"/>
            <a:ext cx="1500242" cy="369332"/>
          </a:xfrm>
          <a:prstGeom prst="rect">
            <a:avLst/>
          </a:prstGeom>
          <a:noFill/>
        </p:spPr>
        <p:txBody>
          <a:bodyPr wrap="square" rtlCol="0">
            <a:spAutoFit/>
          </a:bodyPr>
          <a:lstStyle/>
          <a:p>
            <a:pPr algn="ctr"/>
            <a:r>
              <a:rPr lang="en-ZA" b="1" dirty="0"/>
              <a:t>High-Step</a:t>
            </a:r>
          </a:p>
        </p:txBody>
      </p:sp>
    </p:spTree>
    <p:extLst>
      <p:ext uri="{BB962C8B-B14F-4D97-AF65-F5344CB8AC3E}">
        <p14:creationId xmlns:p14="http://schemas.microsoft.com/office/powerpoint/2010/main" val="30237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12"/>
                                        </p:tgtEl>
                                      </p:cBhvr>
                                    </p:cmd>
                                  </p:childTnLst>
                                </p:cTn>
                              </p:par>
                              <p:par>
                                <p:cTn id="7" presetID="1" presetClass="mediacall" presetSubtype="0" fill="hold" nodeType="withEffect">
                                  <p:stCondLst>
                                    <p:cond delay="0"/>
                                  </p:stCondLst>
                                  <p:childTnLst>
                                    <p:cmd type="call" cmd="playFrom(0.0)">
                                      <p:cBhvr>
                                        <p:cTn id="8" dur="1500" fill="hold"/>
                                        <p:tgtEl>
                                          <p:spTgt spid="7"/>
                                        </p:tgtEl>
                                      </p:cBhvr>
                                    </p:cmd>
                                  </p:childTnLst>
                                </p:cTn>
                              </p:par>
                              <p:par>
                                <p:cTn id="9" presetID="1" presetClass="mediacall" presetSubtype="0" fill="hold" nodeType="withEffect">
                                  <p:stCondLst>
                                    <p:cond delay="0"/>
                                  </p:stCondLst>
                                  <p:childTnLst>
                                    <p:cmd type="call" cmd="playFrom(0.0)">
                                      <p:cBhvr>
                                        <p:cTn id="10" dur="1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2"/>
                </p:tgtEl>
              </p:cMediaNode>
            </p:video>
            <p:video>
              <p:cMediaNode vol="80000">
                <p:cTn id="12" repeatCount="indefinite" fill="hold" display="0">
                  <p:stCondLst>
                    <p:cond delay="indefinite"/>
                  </p:stCondLst>
                </p:cTn>
                <p:tgtEl>
                  <p:spTgt spid="7"/>
                </p:tgtEl>
              </p:cMediaNode>
            </p:video>
            <p:video>
              <p:cMediaNode vol="80000">
                <p:cTn id="13" repeatCount="indefinite" fill="hold" display="0">
                  <p:stCondLst>
                    <p:cond delay="indefinite"/>
                  </p:stCondLst>
                </p:cTn>
                <p:tgtEl>
                  <p:spTgt spid="8"/>
                </p:tgtEl>
              </p:cMediaNode>
            </p:video>
          </p:childTnLst>
        </p:cTn>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2296-28BC-4DCC-819A-430709CCC442}"/>
              </a:ext>
            </a:extLst>
          </p:cNvPr>
          <p:cNvSpPr>
            <a:spLocks noGrp="1"/>
          </p:cNvSpPr>
          <p:nvPr>
            <p:ph type="title"/>
          </p:nvPr>
        </p:nvSpPr>
        <p:spPr/>
        <p:txBody>
          <a:bodyPr/>
          <a:lstStyle/>
          <a:p>
            <a:r>
              <a:rPr lang="en-ZA" dirty="0"/>
              <a:t>Development of Contacts – </a:t>
            </a:r>
            <a:r>
              <a:rPr lang="en-ZA" dirty="0" err="1"/>
              <a:t>pt</a:t>
            </a:r>
            <a:r>
              <a:rPr lang="en-ZA" dirty="0"/>
              <a:t> 2</a:t>
            </a:r>
          </a:p>
        </p:txBody>
      </p:sp>
      <p:sp>
        <p:nvSpPr>
          <p:cNvPr id="4" name="Text Placeholder 3">
            <a:extLst>
              <a:ext uri="{FF2B5EF4-FFF2-40B4-BE49-F238E27FC236}">
                <a16:creationId xmlns:a16="http://schemas.microsoft.com/office/drawing/2014/main" id="{457E6ED0-62E8-4CCB-B085-D1C0A4A387CF}"/>
              </a:ext>
            </a:extLst>
          </p:cNvPr>
          <p:cNvSpPr>
            <a:spLocks noGrp="1"/>
          </p:cNvSpPr>
          <p:nvPr>
            <p:ph type="body" idx="1"/>
          </p:nvPr>
        </p:nvSpPr>
        <p:spPr>
          <a:xfrm>
            <a:off x="1544088" y="1616869"/>
            <a:ext cx="4396338" cy="576262"/>
          </a:xfrm>
        </p:spPr>
        <p:txBody>
          <a:bodyPr/>
          <a:lstStyle/>
          <a:p>
            <a:pPr algn="ctr"/>
            <a:r>
              <a:rPr lang="en-ZA" b="1" dirty="0">
                <a:solidFill>
                  <a:schemeClr val="accent1"/>
                </a:solidFill>
              </a:rPr>
              <a:t>Foot-Deck: Normal Force</a:t>
            </a:r>
          </a:p>
        </p:txBody>
      </p:sp>
      <p:sp>
        <p:nvSpPr>
          <p:cNvPr id="6" name="Text Placeholder 5">
            <a:extLst>
              <a:ext uri="{FF2B5EF4-FFF2-40B4-BE49-F238E27FC236}">
                <a16:creationId xmlns:a16="http://schemas.microsoft.com/office/drawing/2014/main" id="{96D8F25C-0683-487E-840E-40A061AA5AB2}"/>
              </a:ext>
            </a:extLst>
          </p:cNvPr>
          <p:cNvSpPr>
            <a:spLocks noGrp="1"/>
          </p:cNvSpPr>
          <p:nvPr>
            <p:ph type="body" sz="quarter" idx="3"/>
          </p:nvPr>
        </p:nvSpPr>
        <p:spPr>
          <a:xfrm>
            <a:off x="6095725" y="1616869"/>
            <a:ext cx="4396339" cy="576262"/>
          </a:xfrm>
        </p:spPr>
        <p:txBody>
          <a:bodyPr/>
          <a:lstStyle/>
          <a:p>
            <a:pPr algn="ctr"/>
            <a:r>
              <a:rPr lang="en-ZA" b="1" dirty="0">
                <a:solidFill>
                  <a:schemeClr val="accent1"/>
                </a:solidFill>
              </a:rPr>
              <a:t>Foot-Deck: Friction</a:t>
            </a:r>
          </a:p>
        </p:txBody>
      </p:sp>
      <p:pic>
        <p:nvPicPr>
          <p:cNvPr id="10" name="foot_deck_reaction">
            <a:hlinkClick r:id="" action="ppaction://media"/>
            <a:extLst>
              <a:ext uri="{FF2B5EF4-FFF2-40B4-BE49-F238E27FC236}">
                <a16:creationId xmlns:a16="http://schemas.microsoft.com/office/drawing/2014/main" id="{9E9E5B7E-880C-4CBC-A620-60D1547145BB}"/>
              </a:ext>
            </a:extLst>
          </p:cNvPr>
          <p:cNvPicPr>
            <a:picLocks noGrp="1" noChangeAspect="1"/>
          </p:cNvPicPr>
          <p:nvPr>
            <p:ph sz="half" idx="2"/>
            <a:videoFile r:link="rId1"/>
            <p:extLst>
              <p:ext uri="{DAA4B4D4-6D71-4841-9C94-3DE7FCFB9230}">
                <p14:media xmlns:p14="http://schemas.microsoft.com/office/powerpoint/2010/main" r:embed="rId2">
                  <p14:trim st="1500"/>
                </p14:media>
              </p:ext>
            </p:extLst>
          </p:nvPr>
        </p:nvPicPr>
        <p:blipFill>
          <a:blip r:embed="rId6"/>
          <a:stretch>
            <a:fillRect/>
          </a:stretch>
        </p:blipFill>
        <p:spPr>
          <a:xfrm>
            <a:off x="1544639" y="2480501"/>
            <a:ext cx="4395787" cy="2930525"/>
          </a:xfrm>
        </p:spPr>
      </p:pic>
      <p:pic>
        <p:nvPicPr>
          <p:cNvPr id="11" name="foot_deck_friction">
            <a:hlinkClick r:id="" action="ppaction://media"/>
            <a:extLst>
              <a:ext uri="{FF2B5EF4-FFF2-40B4-BE49-F238E27FC236}">
                <a16:creationId xmlns:a16="http://schemas.microsoft.com/office/drawing/2014/main" id="{14671864-C07F-4247-B237-69D28D554805}"/>
              </a:ext>
            </a:extLst>
          </p:cNvPr>
          <p:cNvPicPr>
            <a:picLocks noGrp="1" noChangeAspect="1"/>
          </p:cNvPicPr>
          <p:nvPr>
            <p:ph sz="quarter" idx="4"/>
            <a:videoFile r:link="rId1"/>
            <p:extLst>
              <p:ext uri="{DAA4B4D4-6D71-4841-9C94-3DE7FCFB9230}">
                <p14:media xmlns:p14="http://schemas.microsoft.com/office/powerpoint/2010/main" r:embed="rId3">
                  <p14:trim st="1500"/>
                </p14:media>
              </p:ext>
            </p:extLst>
          </p:nvPr>
        </p:nvPicPr>
        <p:blipFill>
          <a:blip r:embed="rId7"/>
          <a:stretch>
            <a:fillRect/>
          </a:stretch>
        </p:blipFill>
        <p:spPr>
          <a:xfrm>
            <a:off x="6096000" y="2493486"/>
            <a:ext cx="4395788" cy="2930525"/>
          </a:xfrm>
        </p:spPr>
      </p:pic>
    </p:spTree>
    <p:extLst>
      <p:ext uri="{BB962C8B-B14F-4D97-AF65-F5344CB8AC3E}">
        <p14:creationId xmlns:p14="http://schemas.microsoft.com/office/powerpoint/2010/main" val="38347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 fill="hold"/>
                                        <p:tgtEl>
                                          <p:spTgt spid="10"/>
                                        </p:tgtEl>
                                      </p:cBhvr>
                                    </p:cmd>
                                  </p:childTnLst>
                                </p:cTn>
                              </p:par>
                              <p:par>
                                <p:cTn id="7" presetID="1" presetClass="mediacall" presetSubtype="0" fill="hold" nodeType="withEffect">
                                  <p:stCondLst>
                                    <p:cond delay="0"/>
                                  </p:stCondLst>
                                  <p:childTnLst>
                                    <p:cmd type="call" cmd="playFrom(0.0)">
                                      <p:cBhvr>
                                        <p:cTn id="8" dur="16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0"/>
                </p:tgtEl>
              </p:cMediaNode>
            </p:video>
            <p:video>
              <p:cMediaNode vol="80000">
                <p:cTn id="10" repeatCount="indefinite" fill="hold" display="0">
                  <p:stCondLst>
                    <p:cond delay="indefinite"/>
                  </p:stCondLst>
                </p:cTn>
                <p:tgtEl>
                  <p:spTgt spid="11"/>
                </p:tgtEl>
              </p:cMediaNode>
            </p:video>
          </p:childTnLst>
        </p:cTn>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7000"/>
                <a:hueMod val="88000"/>
                <a:satMod val="130000"/>
                <a:lumMod val="124000"/>
              </a:schemeClr>
            </a:gs>
            <a:gs pos="100000">
              <a:schemeClr val="bg2"/>
            </a:gs>
          </a:gsLst>
          <a:path path="circle">
            <a:fillToRect l="45000" t="65000" r="125000" b="10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33F6-9EC3-46A8-B7D6-8E8E7714399D}"/>
              </a:ext>
            </a:extLst>
          </p:cNvPr>
          <p:cNvSpPr>
            <a:spLocks noGrp="1"/>
          </p:cNvSpPr>
          <p:nvPr>
            <p:ph type="title"/>
          </p:nvPr>
        </p:nvSpPr>
        <p:spPr/>
        <p:txBody>
          <a:bodyPr/>
          <a:lstStyle/>
          <a:p>
            <a:r>
              <a:rPr lang="en-ZA" dirty="0"/>
              <a:t>Model Evolution</a:t>
            </a:r>
          </a:p>
        </p:txBody>
      </p:sp>
      <p:pic>
        <p:nvPicPr>
          <p:cNvPr id="5" name="Content Placeholder 4">
            <a:extLst>
              <a:ext uri="{FF2B5EF4-FFF2-40B4-BE49-F238E27FC236}">
                <a16:creationId xmlns:a16="http://schemas.microsoft.com/office/drawing/2014/main" id="{C85C7844-3828-4B71-9875-B57385B14A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0128"/>
          <a:stretch/>
        </p:blipFill>
        <p:spPr>
          <a:xfrm>
            <a:off x="646111" y="1573187"/>
            <a:ext cx="11061912" cy="3711625"/>
          </a:xfrm>
        </p:spPr>
      </p:pic>
    </p:spTree>
    <p:extLst>
      <p:ext uri="{BB962C8B-B14F-4D97-AF65-F5344CB8AC3E}">
        <p14:creationId xmlns:p14="http://schemas.microsoft.com/office/powerpoint/2010/main" val="69115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2296-28BC-4DCC-819A-430709CCC442}"/>
              </a:ext>
            </a:extLst>
          </p:cNvPr>
          <p:cNvSpPr>
            <a:spLocks noGrp="1"/>
          </p:cNvSpPr>
          <p:nvPr>
            <p:ph type="title"/>
          </p:nvPr>
        </p:nvSpPr>
        <p:spPr/>
        <p:txBody>
          <a:bodyPr/>
          <a:lstStyle/>
          <a:p>
            <a:r>
              <a:rPr lang="en-ZA" dirty="0"/>
              <a:t>Development – Design 1</a:t>
            </a:r>
          </a:p>
        </p:txBody>
      </p:sp>
      <p:sp>
        <p:nvSpPr>
          <p:cNvPr id="4" name="Text Placeholder 3">
            <a:extLst>
              <a:ext uri="{FF2B5EF4-FFF2-40B4-BE49-F238E27FC236}">
                <a16:creationId xmlns:a16="http://schemas.microsoft.com/office/drawing/2014/main" id="{457E6ED0-62E8-4CCB-B085-D1C0A4A387CF}"/>
              </a:ext>
            </a:extLst>
          </p:cNvPr>
          <p:cNvSpPr>
            <a:spLocks noGrp="1"/>
          </p:cNvSpPr>
          <p:nvPr>
            <p:ph type="body" idx="1"/>
          </p:nvPr>
        </p:nvSpPr>
        <p:spPr>
          <a:xfrm>
            <a:off x="1348530" y="1415121"/>
            <a:ext cx="4396338" cy="576262"/>
          </a:xfrm>
        </p:spPr>
        <p:txBody>
          <a:bodyPr/>
          <a:lstStyle/>
          <a:p>
            <a:pPr algn="ctr"/>
            <a:r>
              <a:rPr lang="en-ZA" b="1" dirty="0">
                <a:solidFill>
                  <a:schemeClr val="accent1"/>
                </a:solidFill>
              </a:rPr>
              <a:t>Fixed Applied Forces</a:t>
            </a:r>
          </a:p>
        </p:txBody>
      </p:sp>
      <p:sp>
        <p:nvSpPr>
          <p:cNvPr id="6" name="Text Placeholder 5">
            <a:extLst>
              <a:ext uri="{FF2B5EF4-FFF2-40B4-BE49-F238E27FC236}">
                <a16:creationId xmlns:a16="http://schemas.microsoft.com/office/drawing/2014/main" id="{96D8F25C-0683-487E-840E-40A061AA5AB2}"/>
              </a:ext>
            </a:extLst>
          </p:cNvPr>
          <p:cNvSpPr>
            <a:spLocks noGrp="1"/>
          </p:cNvSpPr>
          <p:nvPr>
            <p:ph type="body" sz="quarter" idx="3"/>
          </p:nvPr>
        </p:nvSpPr>
        <p:spPr>
          <a:xfrm>
            <a:off x="6344230" y="1415121"/>
            <a:ext cx="4396339" cy="576262"/>
          </a:xfrm>
        </p:spPr>
        <p:txBody>
          <a:bodyPr/>
          <a:lstStyle/>
          <a:p>
            <a:pPr algn="ctr"/>
            <a:r>
              <a:rPr lang="en-ZA" b="1" dirty="0">
                <a:solidFill>
                  <a:schemeClr val="accent1"/>
                </a:solidFill>
              </a:rPr>
              <a:t>Dynamic Applied Forces</a:t>
            </a:r>
          </a:p>
        </p:txBody>
      </p:sp>
      <p:pic>
        <p:nvPicPr>
          <p:cNvPr id="7" name="rF_fixed">
            <a:hlinkClick r:id="" action="ppaction://media"/>
            <a:extLst>
              <a:ext uri="{FF2B5EF4-FFF2-40B4-BE49-F238E27FC236}">
                <a16:creationId xmlns:a16="http://schemas.microsoft.com/office/drawing/2014/main" id="{0B379135-F147-4CD0-9B4D-42FFEC62FA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7473" y="2346889"/>
            <a:ext cx="4870223" cy="3246406"/>
          </a:xfrm>
          <a:prstGeom prst="rect">
            <a:avLst/>
          </a:prstGeom>
        </p:spPr>
      </p:pic>
      <p:pic>
        <p:nvPicPr>
          <p:cNvPr id="8" name="rF_dynamic">
            <a:hlinkClick r:id="" action="ppaction://media"/>
            <a:extLst>
              <a:ext uri="{FF2B5EF4-FFF2-40B4-BE49-F238E27FC236}">
                <a16:creationId xmlns:a16="http://schemas.microsoft.com/office/drawing/2014/main" id="{1428112B-7D32-4DC9-B96A-9E049405226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96000" y="2346889"/>
            <a:ext cx="4644571" cy="3095990"/>
          </a:xfrm>
          <a:prstGeom prst="rect">
            <a:avLst/>
          </a:prstGeom>
        </p:spPr>
      </p:pic>
    </p:spTree>
    <p:extLst>
      <p:ext uri="{BB962C8B-B14F-4D97-AF65-F5344CB8AC3E}">
        <p14:creationId xmlns:p14="http://schemas.microsoft.com/office/powerpoint/2010/main" val="233426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par>
                                <p:cTn id="7" presetID="1" presetClass="mediacall" presetSubtype="0" fill="hold" nodeType="withEffect">
                                  <p:stCondLst>
                                    <p:cond delay="0"/>
                                  </p:stCondLst>
                                  <p:childTnLst>
                                    <p:cmd type="call" cmd="playFrom(0.0)">
                                      <p:cBhvr>
                                        <p:cTn id="8"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video>
              <p:cMediaNode vol="80000">
                <p:cTn id="10" repeatCount="indefinite" fill="hold" display="0">
                  <p:stCondLst>
                    <p:cond delay="indefinite"/>
                  </p:stCondLst>
                </p:cTn>
                <p:tgtEl>
                  <p:spTgt spid="8"/>
                </p:tgtEl>
              </p:cMediaNode>
            </p:video>
          </p:childTnLst>
        </p:cTn>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2296-28BC-4DCC-819A-430709CCC442}"/>
              </a:ext>
            </a:extLst>
          </p:cNvPr>
          <p:cNvSpPr>
            <a:spLocks noGrp="1"/>
          </p:cNvSpPr>
          <p:nvPr>
            <p:ph type="title"/>
          </p:nvPr>
        </p:nvSpPr>
        <p:spPr/>
        <p:txBody>
          <a:bodyPr/>
          <a:lstStyle/>
          <a:p>
            <a:r>
              <a:rPr lang="en-ZA" dirty="0"/>
              <a:t>Development – Design 2</a:t>
            </a:r>
          </a:p>
        </p:txBody>
      </p:sp>
      <p:sp>
        <p:nvSpPr>
          <p:cNvPr id="4" name="Text Placeholder 3">
            <a:extLst>
              <a:ext uri="{FF2B5EF4-FFF2-40B4-BE49-F238E27FC236}">
                <a16:creationId xmlns:a16="http://schemas.microsoft.com/office/drawing/2014/main" id="{457E6ED0-62E8-4CCB-B085-D1C0A4A387CF}"/>
              </a:ext>
            </a:extLst>
          </p:cNvPr>
          <p:cNvSpPr>
            <a:spLocks noGrp="1"/>
          </p:cNvSpPr>
          <p:nvPr>
            <p:ph type="body" idx="1"/>
          </p:nvPr>
        </p:nvSpPr>
        <p:spPr>
          <a:xfrm>
            <a:off x="646111" y="1478611"/>
            <a:ext cx="5289923" cy="576262"/>
          </a:xfrm>
        </p:spPr>
        <p:txBody>
          <a:bodyPr/>
          <a:lstStyle/>
          <a:p>
            <a:pPr algn="ctr"/>
            <a:r>
              <a:rPr lang="en-ZA" b="1" dirty="0">
                <a:solidFill>
                  <a:schemeClr val="accent1"/>
                </a:solidFill>
              </a:rPr>
              <a:t>Monopod and Applied Force</a:t>
            </a:r>
          </a:p>
        </p:txBody>
      </p:sp>
      <p:sp>
        <p:nvSpPr>
          <p:cNvPr id="6" name="Text Placeholder 5">
            <a:extLst>
              <a:ext uri="{FF2B5EF4-FFF2-40B4-BE49-F238E27FC236}">
                <a16:creationId xmlns:a16="http://schemas.microsoft.com/office/drawing/2014/main" id="{96D8F25C-0683-487E-840E-40A061AA5AB2}"/>
              </a:ext>
            </a:extLst>
          </p:cNvPr>
          <p:cNvSpPr>
            <a:spLocks noGrp="1"/>
          </p:cNvSpPr>
          <p:nvPr>
            <p:ph type="body" sz="quarter" idx="3"/>
          </p:nvPr>
        </p:nvSpPr>
        <p:spPr>
          <a:xfrm>
            <a:off x="6864925" y="1478611"/>
            <a:ext cx="4396339" cy="576262"/>
          </a:xfrm>
        </p:spPr>
        <p:txBody>
          <a:bodyPr/>
          <a:lstStyle/>
          <a:p>
            <a:pPr algn="ctr"/>
            <a:r>
              <a:rPr lang="en-ZA" b="1" dirty="0">
                <a:solidFill>
                  <a:schemeClr val="accent1"/>
                </a:solidFill>
              </a:rPr>
              <a:t>Two Monopods</a:t>
            </a:r>
          </a:p>
        </p:txBody>
      </p:sp>
      <p:pic>
        <p:nvPicPr>
          <p:cNvPr id="3" name="2_monopods">
            <a:hlinkClick r:id="" action="ppaction://media"/>
            <a:extLst>
              <a:ext uri="{FF2B5EF4-FFF2-40B4-BE49-F238E27FC236}">
                <a16:creationId xmlns:a16="http://schemas.microsoft.com/office/drawing/2014/main" id="{4408DF53-495C-41C5-9CAA-F264DAE798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20110" y="2203413"/>
            <a:ext cx="5685971" cy="3790647"/>
          </a:xfrm>
          <a:prstGeom prst="rect">
            <a:avLst/>
          </a:prstGeom>
        </p:spPr>
      </p:pic>
      <p:pic>
        <p:nvPicPr>
          <p:cNvPr id="5" name="monopod">
            <a:hlinkClick r:id="" action="ppaction://media"/>
            <a:extLst>
              <a:ext uri="{FF2B5EF4-FFF2-40B4-BE49-F238E27FC236}">
                <a16:creationId xmlns:a16="http://schemas.microsoft.com/office/drawing/2014/main" id="{63B13C0F-6A89-40A4-86CB-CB0B007584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91843" y="2203413"/>
            <a:ext cx="5685971" cy="3790647"/>
          </a:xfrm>
          <a:prstGeom prst="rect">
            <a:avLst/>
          </a:prstGeom>
        </p:spPr>
      </p:pic>
    </p:spTree>
    <p:extLst>
      <p:ext uri="{BB962C8B-B14F-4D97-AF65-F5344CB8AC3E}">
        <p14:creationId xmlns:p14="http://schemas.microsoft.com/office/powerpoint/2010/main" val="28751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 fill="hold"/>
                                        <p:tgtEl>
                                          <p:spTgt spid="3"/>
                                        </p:tgtEl>
                                      </p:cBhvr>
                                    </p:cmd>
                                  </p:childTnLst>
                                </p:cTn>
                              </p:par>
                              <p:par>
                                <p:cTn id="7" presetID="1" presetClass="mediacall" presetSubtype="0" fill="hold" nodeType="withEffect">
                                  <p:stCondLst>
                                    <p:cond delay="0"/>
                                  </p:stCondLst>
                                  <p:childTnLst>
                                    <p:cmd type="call" cmd="playFrom(0.0)">
                                      <p:cBhvr>
                                        <p:cTn id="8" dur="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5"/>
                </p:tgtEl>
              </p:cMediaNode>
            </p:video>
          </p:childTnLst>
        </p:cTn>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O_simulation_05m">
            <a:hlinkClick r:id="" action="ppaction://media"/>
            <a:extLst>
              <a:ext uri="{FF2B5EF4-FFF2-40B4-BE49-F238E27FC236}">
                <a16:creationId xmlns:a16="http://schemas.microsoft.com/office/drawing/2014/main" id="{C2ACC03C-71EF-4FED-A979-FE55B3AA2F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2560" y="320040"/>
            <a:ext cx="9326880" cy="6217920"/>
          </a:xfrm>
          <a:prstGeom prst="rect">
            <a:avLst/>
          </a:prstGeom>
        </p:spPr>
      </p:pic>
    </p:spTree>
    <p:extLst>
      <p:ext uri="{BB962C8B-B14F-4D97-AF65-F5344CB8AC3E}">
        <p14:creationId xmlns:p14="http://schemas.microsoft.com/office/powerpoint/2010/main" val="85805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_simulation_05m">
            <a:hlinkClick r:id="" action="ppaction://media"/>
            <a:extLst>
              <a:ext uri="{FF2B5EF4-FFF2-40B4-BE49-F238E27FC236}">
                <a16:creationId xmlns:a16="http://schemas.microsoft.com/office/drawing/2014/main" id="{0910D20A-3E0F-4600-9B52-C77077B22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392" y="439928"/>
            <a:ext cx="8967216" cy="5978144"/>
          </a:xfrm>
          <a:prstGeom prst="rect">
            <a:avLst/>
          </a:prstGeom>
        </p:spPr>
      </p:pic>
    </p:spTree>
    <p:extLst>
      <p:ext uri="{BB962C8B-B14F-4D97-AF65-F5344CB8AC3E}">
        <p14:creationId xmlns:p14="http://schemas.microsoft.com/office/powerpoint/2010/main" val="10416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D_simulation_036m">
            <a:hlinkClick r:id="" action="ppaction://media"/>
            <a:extLst>
              <a:ext uri="{FF2B5EF4-FFF2-40B4-BE49-F238E27FC236}">
                <a16:creationId xmlns:a16="http://schemas.microsoft.com/office/drawing/2014/main" id="{71EA639E-8698-4C7B-8006-EB9B6FFA2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7424" y="356616"/>
            <a:ext cx="9217152" cy="6144768"/>
          </a:xfrm>
          <a:prstGeom prst="rect">
            <a:avLst/>
          </a:prstGeom>
        </p:spPr>
      </p:pic>
    </p:spTree>
    <p:extLst>
      <p:ext uri="{BB962C8B-B14F-4D97-AF65-F5344CB8AC3E}">
        <p14:creationId xmlns:p14="http://schemas.microsoft.com/office/powerpoint/2010/main" val="357855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35EC-3E40-410F-B4C0-B0AE3E8316C0}"/>
              </a:ext>
            </a:extLst>
          </p:cNvPr>
          <p:cNvSpPr>
            <a:spLocks noGrp="1"/>
          </p:cNvSpPr>
          <p:nvPr>
            <p:ph type="title"/>
          </p:nvPr>
        </p:nvSpPr>
        <p:spPr/>
        <p:txBody>
          <a:bodyPr/>
          <a:lstStyle/>
          <a:p>
            <a:r>
              <a:rPr lang="en-ZA" dirty="0"/>
              <a:t>The Ollie</a:t>
            </a:r>
          </a:p>
        </p:txBody>
      </p:sp>
      <p:sp>
        <p:nvSpPr>
          <p:cNvPr id="6" name="Rectangle 5">
            <a:extLst>
              <a:ext uri="{FF2B5EF4-FFF2-40B4-BE49-F238E27FC236}">
                <a16:creationId xmlns:a16="http://schemas.microsoft.com/office/drawing/2014/main" id="{9E73CE40-C785-422D-9671-7EDDB074D9A8}"/>
              </a:ext>
            </a:extLst>
          </p:cNvPr>
          <p:cNvSpPr/>
          <p:nvPr/>
        </p:nvSpPr>
        <p:spPr>
          <a:xfrm>
            <a:off x="4066264" y="6266782"/>
            <a:ext cx="3292633" cy="276999"/>
          </a:xfrm>
          <a:prstGeom prst="rect">
            <a:avLst/>
          </a:prstGeom>
        </p:spPr>
        <p:txBody>
          <a:bodyPr wrap="none">
            <a:spAutoFit/>
          </a:bodyPr>
          <a:lstStyle/>
          <a:p>
            <a:r>
              <a:rPr lang="en-ZA" sz="1200" dirty="0"/>
              <a:t>https://www.youtube.com/watch?v=OrOZxOTIv-g</a:t>
            </a:r>
          </a:p>
        </p:txBody>
      </p:sp>
      <p:pic>
        <p:nvPicPr>
          <p:cNvPr id="7" name="SO_trim_slowmo">
            <a:hlinkClick r:id="" action="ppaction://media"/>
            <a:extLst>
              <a:ext uri="{FF2B5EF4-FFF2-40B4-BE49-F238E27FC236}">
                <a16:creationId xmlns:a16="http://schemas.microsoft.com/office/drawing/2014/main" id="{38AD9637-0DA4-4965-A814-71901B5AE8CF}"/>
              </a:ext>
            </a:extLst>
          </p:cNvPr>
          <p:cNvPicPr>
            <a:picLocks noChangeAspect="1"/>
          </p:cNvPicPr>
          <p:nvPr>
            <a:videoFile r:link="rId2"/>
            <p:extLst>
              <p:ext uri="{DAA4B4D4-6D71-4841-9C94-3DE7FCFB9230}">
                <p14:media xmlns:p14="http://schemas.microsoft.com/office/powerpoint/2010/main" r:embed="rId1">
                  <p14:bmkLst>
                    <p14:bmk name="Bookmark 1" time="2606.6627"/>
                    <p14:bmk name="Bookmark 2" time="2916.6624"/>
                    <p14:bmk name="Bookmark 3" time="3736.6611"/>
                    <p14:bmk name="Bookmark 4" time="4766.6595"/>
                  </p14:bmkLst>
                </p14:media>
              </p:ext>
            </p:extLst>
          </p:nvPr>
        </p:nvPicPr>
        <p:blipFill>
          <a:blip r:embed="rId5"/>
          <a:stretch>
            <a:fillRect/>
          </a:stretch>
        </p:blipFill>
        <p:spPr>
          <a:xfrm flipH="1">
            <a:off x="1610621" y="1626145"/>
            <a:ext cx="8203917" cy="4614703"/>
          </a:xfrm>
          <a:prstGeom prst="rect">
            <a:avLst/>
          </a:prstGeom>
        </p:spPr>
      </p:pic>
    </p:spTree>
    <p:extLst>
      <p:ext uri="{BB962C8B-B14F-4D97-AF65-F5344CB8AC3E}">
        <p14:creationId xmlns:p14="http://schemas.microsoft.com/office/powerpoint/2010/main" val="21023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O_trim">
            <a:hlinkClick r:id="" action="ppaction://media"/>
            <a:extLst>
              <a:ext uri="{FF2B5EF4-FFF2-40B4-BE49-F238E27FC236}">
                <a16:creationId xmlns:a16="http://schemas.microsoft.com/office/drawing/2014/main" id="{2A87283F-8303-438A-A42F-353D2CD13ED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flipH="1">
            <a:off x="7003588" y="2187348"/>
            <a:ext cx="5008720" cy="2817405"/>
          </a:xfrm>
          <a:prstGeom prst="rect">
            <a:avLst/>
          </a:prstGeom>
        </p:spPr>
      </p:pic>
      <p:sp>
        <p:nvSpPr>
          <p:cNvPr id="9" name="Title 63">
            <a:extLst>
              <a:ext uri="{FF2B5EF4-FFF2-40B4-BE49-F238E27FC236}">
                <a16:creationId xmlns:a16="http://schemas.microsoft.com/office/drawing/2014/main" id="{F5544048-2FA1-4A21-9899-018E393C10F7}"/>
              </a:ext>
            </a:extLst>
          </p:cNvPr>
          <p:cNvSpPr>
            <a:spLocks noGrp="1"/>
          </p:cNvSpPr>
          <p:nvPr>
            <p:ph type="title"/>
          </p:nvPr>
        </p:nvSpPr>
        <p:spPr>
          <a:xfrm>
            <a:off x="646111" y="452718"/>
            <a:ext cx="9404723" cy="1400530"/>
          </a:xfrm>
        </p:spPr>
        <p:txBody>
          <a:bodyPr/>
          <a:lstStyle/>
          <a:p>
            <a:r>
              <a:rPr lang="en-US" dirty="0"/>
              <a:t>Comparison of SO Trajectory</a:t>
            </a:r>
            <a:endParaRPr lang="en-ZA" dirty="0"/>
          </a:p>
        </p:txBody>
      </p:sp>
      <p:pic>
        <p:nvPicPr>
          <p:cNvPr id="2" name="SO_simulation_05m_realtime">
            <a:hlinkClick r:id="" action="ppaction://media"/>
            <a:extLst>
              <a:ext uri="{FF2B5EF4-FFF2-40B4-BE49-F238E27FC236}">
                <a16:creationId xmlns:a16="http://schemas.microsoft.com/office/drawing/2014/main" id="{943E2B08-C758-4CD4-93B3-56F866D7A3D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4942" y="1652079"/>
            <a:ext cx="6357478" cy="4238318"/>
          </a:xfrm>
          <a:prstGeom prst="rect">
            <a:avLst/>
          </a:prstGeom>
        </p:spPr>
      </p:pic>
    </p:spTree>
    <p:extLst>
      <p:ext uri="{BB962C8B-B14F-4D97-AF65-F5344CB8AC3E}">
        <p14:creationId xmlns:p14="http://schemas.microsoft.com/office/powerpoint/2010/main" val="35509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 fill="hold"/>
                                        <p:tgtEl>
                                          <p:spTgt spid="5"/>
                                        </p:tgtEl>
                                      </p:cBhvr>
                                    </p:cmd>
                                  </p:childTnLst>
                                </p:cTn>
                              </p:par>
                              <p:par>
                                <p:cTn id="7" presetID="1" presetClass="mediacall" presetSubtype="0" fill="hold" nodeType="withEffect">
                                  <p:stCondLst>
                                    <p:cond delay="600"/>
                                  </p:stCondLst>
                                  <p:childTnLst>
                                    <p:cmd type="call" cmd="playFrom(0.0)">
                                      <p:cBhvr>
                                        <p:cTn id="8" dur="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5"/>
                </p:tgtEl>
              </p:cMediaNode>
            </p:video>
            <p:video>
              <p:cMediaNode vol="80000">
                <p:cTn id="10" fill="hold" display="0">
                  <p:stCondLst>
                    <p:cond delay="indefinite"/>
                  </p:stCondLst>
                </p:cTn>
                <p:tgtEl>
                  <p:spTgt spid="2"/>
                </p:tgtEl>
              </p:cMediaNode>
            </p:video>
          </p:childTnLst>
        </p:cTn>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3">
            <a:extLst>
              <a:ext uri="{FF2B5EF4-FFF2-40B4-BE49-F238E27FC236}">
                <a16:creationId xmlns:a16="http://schemas.microsoft.com/office/drawing/2014/main" id="{F5544048-2FA1-4A21-9899-018E393C10F7}"/>
              </a:ext>
            </a:extLst>
          </p:cNvPr>
          <p:cNvSpPr>
            <a:spLocks noGrp="1"/>
          </p:cNvSpPr>
          <p:nvPr>
            <p:ph type="title"/>
          </p:nvPr>
        </p:nvSpPr>
        <p:spPr>
          <a:xfrm>
            <a:off x="646111" y="452718"/>
            <a:ext cx="9404723" cy="1400530"/>
          </a:xfrm>
        </p:spPr>
        <p:txBody>
          <a:bodyPr/>
          <a:lstStyle/>
          <a:p>
            <a:r>
              <a:rPr lang="en-US" dirty="0"/>
              <a:t>Comparison of SO Trajectory</a:t>
            </a:r>
            <a:endParaRPr lang="en-ZA" dirty="0"/>
          </a:p>
        </p:txBody>
      </p:sp>
      <p:pic>
        <p:nvPicPr>
          <p:cNvPr id="3" name="SO_sim_slowmo">
            <a:hlinkClick r:id="" action="ppaction://media"/>
            <a:extLst>
              <a:ext uri="{FF2B5EF4-FFF2-40B4-BE49-F238E27FC236}">
                <a16:creationId xmlns:a16="http://schemas.microsoft.com/office/drawing/2014/main" id="{5B57E9EF-79BE-4871-BFFD-D4FC524C7F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039" y="1655063"/>
            <a:ext cx="6350510" cy="4233673"/>
          </a:xfrm>
          <a:prstGeom prst="rect">
            <a:avLst/>
          </a:prstGeom>
        </p:spPr>
      </p:pic>
      <p:pic>
        <p:nvPicPr>
          <p:cNvPr id="4" name="SO_real_slowmo">
            <a:hlinkClick r:id="" action="ppaction://media"/>
            <a:extLst>
              <a:ext uri="{FF2B5EF4-FFF2-40B4-BE49-F238E27FC236}">
                <a16:creationId xmlns:a16="http://schemas.microsoft.com/office/drawing/2014/main" id="{83F41574-ECFE-4D02-9805-C6114721049E}"/>
              </a:ext>
            </a:extLst>
          </p:cNvPr>
          <p:cNvPicPr>
            <a:picLocks noChangeAspect="1"/>
          </p:cNvPicPr>
          <p:nvPr>
            <a:videoFile r:link="rId3"/>
            <p:extLst>
              <p:ext uri="{DAA4B4D4-6D71-4841-9C94-3DE7FCFB9230}">
                <p14:media xmlns:p14="http://schemas.microsoft.com/office/powerpoint/2010/main" r:embed="rId4">
                  <p14:trim st="10042"/>
                </p14:media>
              </p:ext>
            </p:extLst>
          </p:nvPr>
        </p:nvPicPr>
        <p:blipFill>
          <a:blip r:embed="rId7"/>
          <a:stretch>
            <a:fillRect/>
          </a:stretch>
        </p:blipFill>
        <p:spPr>
          <a:xfrm flipH="1">
            <a:off x="6997221" y="2182096"/>
            <a:ext cx="5018059" cy="2822658"/>
          </a:xfrm>
          <a:prstGeom prst="rect">
            <a:avLst/>
          </a:prstGeom>
        </p:spPr>
      </p:pic>
    </p:spTree>
    <p:extLst>
      <p:ext uri="{BB962C8B-B14F-4D97-AF65-F5344CB8AC3E}">
        <p14:creationId xmlns:p14="http://schemas.microsoft.com/office/powerpoint/2010/main" val="3256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89" fill="hold"/>
                                        <p:tgtEl>
                                          <p:spTgt spid="3"/>
                                        </p:tgtEl>
                                      </p:cBhvr>
                                    </p:cmd>
                                  </p:childTnLst>
                                </p:cTn>
                              </p:par>
                              <p:par>
                                <p:cTn id="7" presetID="1" presetClass="mediacall" presetSubtype="0" fill="hold" nodeType="withEffect">
                                  <p:stCondLst>
                                    <p:cond delay="0"/>
                                  </p:stCondLst>
                                  <p:childTnLst>
                                    <p:cmd type="call" cmd="playFrom(0.0)">
                                      <p:cBhvr>
                                        <p:cTn id="8"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4"/>
                </p:tgtEl>
              </p:cMediaNode>
            </p:video>
          </p:childTnLst>
        </p:cTn>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3120B96-C1F5-4375-B155-5B6AF07915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4202" y="4160463"/>
            <a:ext cx="7704827" cy="2569521"/>
          </a:xfrm>
          <a:prstGeom prst="rect">
            <a:avLst/>
          </a:prstGeom>
        </p:spPr>
      </p:pic>
      <p:pic>
        <p:nvPicPr>
          <p:cNvPr id="6" name="Picture 5">
            <a:extLst>
              <a:ext uri="{FF2B5EF4-FFF2-40B4-BE49-F238E27FC236}">
                <a16:creationId xmlns:a16="http://schemas.microsoft.com/office/drawing/2014/main" id="{4D2D99A9-8EE9-4F51-9E87-3CF2CE8AF41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670" t="19486" r="706"/>
          <a:stretch/>
        </p:blipFill>
        <p:spPr>
          <a:xfrm>
            <a:off x="3389085" y="1349843"/>
            <a:ext cx="6120675" cy="2810620"/>
          </a:xfrm>
          <a:prstGeom prst="rect">
            <a:avLst/>
          </a:prstGeom>
        </p:spPr>
      </p:pic>
      <p:sp>
        <p:nvSpPr>
          <p:cNvPr id="8" name="Title 7">
            <a:extLst>
              <a:ext uri="{FF2B5EF4-FFF2-40B4-BE49-F238E27FC236}">
                <a16:creationId xmlns:a16="http://schemas.microsoft.com/office/drawing/2014/main" id="{55C3AAD8-9F95-4055-9E0C-7B608F3D5F84}"/>
              </a:ext>
            </a:extLst>
          </p:cNvPr>
          <p:cNvSpPr>
            <a:spLocks noGrp="1"/>
          </p:cNvSpPr>
          <p:nvPr>
            <p:ph type="title"/>
          </p:nvPr>
        </p:nvSpPr>
        <p:spPr/>
        <p:txBody>
          <a:bodyPr/>
          <a:lstStyle/>
          <a:p>
            <a:r>
              <a:rPr lang="en-US" dirty="0"/>
              <a:t>Comparison of RO Trajectory</a:t>
            </a:r>
            <a:endParaRPr lang="en-ZA" dirty="0"/>
          </a:p>
        </p:txBody>
      </p:sp>
    </p:spTree>
    <p:extLst>
      <p:ext uri="{BB962C8B-B14F-4D97-AF65-F5344CB8AC3E}">
        <p14:creationId xmlns:p14="http://schemas.microsoft.com/office/powerpoint/2010/main" val="407878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F066A0-0C79-4516-80FC-1571D9EEFFA5}"/>
              </a:ext>
            </a:extLst>
          </p:cNvPr>
          <p:cNvGrpSpPr/>
          <p:nvPr/>
        </p:nvGrpSpPr>
        <p:grpSpPr>
          <a:xfrm>
            <a:off x="2918551" y="4146149"/>
            <a:ext cx="6258775" cy="2639544"/>
            <a:chOff x="441640" y="991019"/>
            <a:chExt cx="11561674" cy="4875962"/>
          </a:xfrm>
        </p:grpSpPr>
        <p:pic>
          <p:nvPicPr>
            <p:cNvPr id="10" name="Graphic 9">
              <a:extLst>
                <a:ext uri="{FF2B5EF4-FFF2-40B4-BE49-F238E27FC236}">
                  <a16:creationId xmlns:a16="http://schemas.microsoft.com/office/drawing/2014/main" id="{2FACD37E-1DDF-4517-8743-78554119B4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640" y="991019"/>
              <a:ext cx="4929664" cy="4875962"/>
            </a:xfrm>
            <a:prstGeom prst="rect">
              <a:avLst/>
            </a:prstGeom>
          </p:spPr>
        </p:pic>
        <p:pic>
          <p:nvPicPr>
            <p:cNvPr id="11" name="Picture 10">
              <a:extLst>
                <a:ext uri="{FF2B5EF4-FFF2-40B4-BE49-F238E27FC236}">
                  <a16:creationId xmlns:a16="http://schemas.microsoft.com/office/drawing/2014/main" id="{749F13E0-1AA9-4FFF-9F1A-B03C57B3707F}"/>
                </a:ext>
              </a:extLst>
            </p:cNvPr>
            <p:cNvPicPr>
              <a:picLocks noChangeAspect="1"/>
            </p:cNvPicPr>
            <p:nvPr/>
          </p:nvPicPr>
          <p:blipFill rotWithShape="1">
            <a:blip r:embed="rId4"/>
            <a:srcRect t="2641" b="1479"/>
            <a:stretch/>
          </p:blipFill>
          <p:spPr>
            <a:xfrm>
              <a:off x="5371304" y="991019"/>
              <a:ext cx="6632010" cy="4234126"/>
            </a:xfrm>
            <a:prstGeom prst="rect">
              <a:avLst/>
            </a:prstGeom>
          </p:spPr>
        </p:pic>
        <p:pic>
          <p:nvPicPr>
            <p:cNvPr id="12" name="Picture 11">
              <a:extLst>
                <a:ext uri="{FF2B5EF4-FFF2-40B4-BE49-F238E27FC236}">
                  <a16:creationId xmlns:a16="http://schemas.microsoft.com/office/drawing/2014/main" id="{855DD065-087A-42E1-8E15-C0D705A96237}"/>
                </a:ext>
              </a:extLst>
            </p:cNvPr>
            <p:cNvPicPr>
              <a:picLocks noChangeAspect="1"/>
            </p:cNvPicPr>
            <p:nvPr/>
          </p:nvPicPr>
          <p:blipFill>
            <a:blip r:embed="rId5"/>
            <a:stretch>
              <a:fillRect/>
            </a:stretch>
          </p:blipFill>
          <p:spPr>
            <a:xfrm>
              <a:off x="6820698" y="5225145"/>
              <a:ext cx="4502831" cy="371915"/>
            </a:xfrm>
            <a:prstGeom prst="rect">
              <a:avLst/>
            </a:prstGeom>
          </p:spPr>
        </p:pic>
      </p:grpSp>
      <p:sp>
        <p:nvSpPr>
          <p:cNvPr id="3" name="TextBox 2">
            <a:extLst>
              <a:ext uri="{FF2B5EF4-FFF2-40B4-BE49-F238E27FC236}">
                <a16:creationId xmlns:a16="http://schemas.microsoft.com/office/drawing/2014/main" id="{F4B438CE-BD95-44C5-8D15-B8E28C61B938}"/>
              </a:ext>
            </a:extLst>
          </p:cNvPr>
          <p:cNvSpPr txBox="1"/>
          <p:nvPr/>
        </p:nvSpPr>
        <p:spPr>
          <a:xfrm rot="18662523">
            <a:off x="347817" y="2385640"/>
            <a:ext cx="3387416" cy="461665"/>
          </a:xfrm>
          <a:prstGeom prst="rect">
            <a:avLst/>
          </a:prstGeom>
          <a:noFill/>
        </p:spPr>
        <p:txBody>
          <a:bodyPr wrap="square" rtlCol="0">
            <a:spAutoFit/>
          </a:bodyPr>
          <a:lstStyle/>
          <a:p>
            <a:r>
              <a:rPr lang="en-ZA" sz="2400" b="1" dirty="0"/>
              <a:t>Rolling Ollie Take-Off</a:t>
            </a:r>
          </a:p>
        </p:txBody>
      </p:sp>
      <p:sp>
        <p:nvSpPr>
          <p:cNvPr id="13" name="TextBox 12">
            <a:extLst>
              <a:ext uri="{FF2B5EF4-FFF2-40B4-BE49-F238E27FC236}">
                <a16:creationId xmlns:a16="http://schemas.microsoft.com/office/drawing/2014/main" id="{5DE89A9A-69AC-48E5-9FCC-C6443ECE1B16}"/>
              </a:ext>
            </a:extLst>
          </p:cNvPr>
          <p:cNvSpPr txBox="1"/>
          <p:nvPr/>
        </p:nvSpPr>
        <p:spPr>
          <a:xfrm rot="18662523">
            <a:off x="154421" y="4778401"/>
            <a:ext cx="3387416" cy="461665"/>
          </a:xfrm>
          <a:prstGeom prst="rect">
            <a:avLst/>
          </a:prstGeom>
          <a:noFill/>
        </p:spPr>
        <p:txBody>
          <a:bodyPr wrap="square" rtlCol="0">
            <a:spAutoFit/>
          </a:bodyPr>
          <a:lstStyle/>
          <a:p>
            <a:r>
              <a:rPr lang="en-ZA" sz="2400" b="1" dirty="0"/>
              <a:t>Ollie Down Landing</a:t>
            </a:r>
          </a:p>
        </p:txBody>
      </p:sp>
      <p:pic>
        <p:nvPicPr>
          <p:cNvPr id="6" name="Picture 5">
            <a:extLst>
              <a:ext uri="{FF2B5EF4-FFF2-40B4-BE49-F238E27FC236}">
                <a16:creationId xmlns:a16="http://schemas.microsoft.com/office/drawing/2014/main" id="{7325FB5B-44F8-4BD0-81CE-F3B885BE7935}"/>
              </a:ext>
            </a:extLst>
          </p:cNvPr>
          <p:cNvPicPr>
            <a:picLocks noChangeAspect="1"/>
          </p:cNvPicPr>
          <p:nvPr/>
        </p:nvPicPr>
        <p:blipFill>
          <a:blip r:embed="rId6"/>
          <a:stretch>
            <a:fillRect/>
          </a:stretch>
        </p:blipFill>
        <p:spPr>
          <a:xfrm>
            <a:off x="3182437" y="1330736"/>
            <a:ext cx="5827126" cy="2614081"/>
          </a:xfrm>
          <a:prstGeom prst="rect">
            <a:avLst/>
          </a:prstGeom>
        </p:spPr>
      </p:pic>
      <p:sp>
        <p:nvSpPr>
          <p:cNvPr id="4" name="Title 3">
            <a:extLst>
              <a:ext uri="{FF2B5EF4-FFF2-40B4-BE49-F238E27FC236}">
                <a16:creationId xmlns:a16="http://schemas.microsoft.com/office/drawing/2014/main" id="{D199D5E9-6C29-4D20-9008-102A6110AFD0}"/>
              </a:ext>
            </a:extLst>
          </p:cNvPr>
          <p:cNvSpPr>
            <a:spLocks noGrp="1"/>
          </p:cNvSpPr>
          <p:nvPr>
            <p:ph type="title"/>
          </p:nvPr>
        </p:nvSpPr>
        <p:spPr/>
        <p:txBody>
          <a:bodyPr/>
          <a:lstStyle/>
          <a:p>
            <a:r>
              <a:rPr lang="en-ZA" dirty="0"/>
              <a:t>Ground Reaction Force Profiles</a:t>
            </a:r>
          </a:p>
        </p:txBody>
      </p:sp>
    </p:spTree>
    <p:extLst>
      <p:ext uri="{BB962C8B-B14F-4D97-AF65-F5344CB8AC3E}">
        <p14:creationId xmlns:p14="http://schemas.microsoft.com/office/powerpoint/2010/main" val="1723628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438CE-BD95-44C5-8D15-B8E28C61B938}"/>
              </a:ext>
            </a:extLst>
          </p:cNvPr>
          <p:cNvSpPr txBox="1"/>
          <p:nvPr/>
        </p:nvSpPr>
        <p:spPr>
          <a:xfrm rot="18662523">
            <a:off x="347817" y="2385640"/>
            <a:ext cx="3387416" cy="461665"/>
          </a:xfrm>
          <a:prstGeom prst="rect">
            <a:avLst/>
          </a:prstGeom>
          <a:noFill/>
        </p:spPr>
        <p:txBody>
          <a:bodyPr wrap="square" rtlCol="0">
            <a:spAutoFit/>
          </a:bodyPr>
          <a:lstStyle/>
          <a:p>
            <a:r>
              <a:rPr lang="en-ZA" sz="2400" b="1" dirty="0"/>
              <a:t>Rolling Ollie Take-Off</a:t>
            </a:r>
          </a:p>
        </p:txBody>
      </p:sp>
      <p:sp>
        <p:nvSpPr>
          <p:cNvPr id="13" name="TextBox 12">
            <a:extLst>
              <a:ext uri="{FF2B5EF4-FFF2-40B4-BE49-F238E27FC236}">
                <a16:creationId xmlns:a16="http://schemas.microsoft.com/office/drawing/2014/main" id="{5DE89A9A-69AC-48E5-9FCC-C6443ECE1B16}"/>
              </a:ext>
            </a:extLst>
          </p:cNvPr>
          <p:cNvSpPr txBox="1"/>
          <p:nvPr/>
        </p:nvSpPr>
        <p:spPr>
          <a:xfrm rot="18662523">
            <a:off x="154421" y="4778401"/>
            <a:ext cx="3387416" cy="461665"/>
          </a:xfrm>
          <a:prstGeom prst="rect">
            <a:avLst/>
          </a:prstGeom>
          <a:noFill/>
        </p:spPr>
        <p:txBody>
          <a:bodyPr wrap="square" rtlCol="0">
            <a:spAutoFit/>
          </a:bodyPr>
          <a:lstStyle/>
          <a:p>
            <a:r>
              <a:rPr lang="en-ZA" sz="2400" b="1" dirty="0"/>
              <a:t>Ollie Down Landing</a:t>
            </a:r>
          </a:p>
        </p:txBody>
      </p:sp>
      <p:sp>
        <p:nvSpPr>
          <p:cNvPr id="4" name="Title 3">
            <a:extLst>
              <a:ext uri="{FF2B5EF4-FFF2-40B4-BE49-F238E27FC236}">
                <a16:creationId xmlns:a16="http://schemas.microsoft.com/office/drawing/2014/main" id="{D199D5E9-6C29-4D20-9008-102A6110AFD0}"/>
              </a:ext>
            </a:extLst>
          </p:cNvPr>
          <p:cNvSpPr>
            <a:spLocks noGrp="1"/>
          </p:cNvSpPr>
          <p:nvPr>
            <p:ph type="title"/>
          </p:nvPr>
        </p:nvSpPr>
        <p:spPr/>
        <p:txBody>
          <a:bodyPr/>
          <a:lstStyle/>
          <a:p>
            <a:r>
              <a:rPr lang="en-ZA" dirty="0"/>
              <a:t>Ground Reaction Force Profiles</a:t>
            </a:r>
          </a:p>
        </p:txBody>
      </p:sp>
      <p:grpSp>
        <p:nvGrpSpPr>
          <p:cNvPr id="14" name="Group 13">
            <a:extLst>
              <a:ext uri="{FF2B5EF4-FFF2-40B4-BE49-F238E27FC236}">
                <a16:creationId xmlns:a16="http://schemas.microsoft.com/office/drawing/2014/main" id="{414B6832-C684-46F5-861A-039337F4D51F}"/>
              </a:ext>
            </a:extLst>
          </p:cNvPr>
          <p:cNvGrpSpPr/>
          <p:nvPr/>
        </p:nvGrpSpPr>
        <p:grpSpPr>
          <a:xfrm>
            <a:off x="3116052" y="1189559"/>
            <a:ext cx="6922011" cy="5624974"/>
            <a:chOff x="2047966" y="170727"/>
            <a:chExt cx="8097624" cy="6580303"/>
          </a:xfrm>
        </p:grpSpPr>
        <p:grpSp>
          <p:nvGrpSpPr>
            <p:cNvPr id="15" name="Group 14">
              <a:extLst>
                <a:ext uri="{FF2B5EF4-FFF2-40B4-BE49-F238E27FC236}">
                  <a16:creationId xmlns:a16="http://schemas.microsoft.com/office/drawing/2014/main" id="{8EF5A450-E2F0-40AF-96BB-191714A9FDF5}"/>
                </a:ext>
              </a:extLst>
            </p:cNvPr>
            <p:cNvGrpSpPr/>
            <p:nvPr/>
          </p:nvGrpSpPr>
          <p:grpSpPr>
            <a:xfrm>
              <a:off x="2047966" y="170727"/>
              <a:ext cx="8097624" cy="6580303"/>
              <a:chOff x="2033898" y="93604"/>
              <a:chExt cx="8097624" cy="6580303"/>
            </a:xfrm>
          </p:grpSpPr>
          <p:grpSp>
            <p:nvGrpSpPr>
              <p:cNvPr id="18" name="Group 17">
                <a:extLst>
                  <a:ext uri="{FF2B5EF4-FFF2-40B4-BE49-F238E27FC236}">
                    <a16:creationId xmlns:a16="http://schemas.microsoft.com/office/drawing/2014/main" id="{E8E6521B-4DB5-4FBF-961D-389DAAF7C25D}"/>
                  </a:ext>
                </a:extLst>
              </p:cNvPr>
              <p:cNvGrpSpPr/>
              <p:nvPr/>
            </p:nvGrpSpPr>
            <p:grpSpPr>
              <a:xfrm>
                <a:off x="2033898" y="93604"/>
                <a:ext cx="8097624" cy="6580303"/>
                <a:chOff x="2033898" y="93604"/>
                <a:chExt cx="8097624" cy="6580303"/>
              </a:xfrm>
            </p:grpSpPr>
            <p:pic>
              <p:nvPicPr>
                <p:cNvPr id="21" name="Graphic 20">
                  <a:extLst>
                    <a:ext uri="{FF2B5EF4-FFF2-40B4-BE49-F238E27FC236}">
                      <a16:creationId xmlns:a16="http://schemas.microsoft.com/office/drawing/2014/main" id="{D03AD807-9D07-417F-B089-90DE85A76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5292" y="93604"/>
                  <a:ext cx="3169316" cy="3292607"/>
                </a:xfrm>
                <a:prstGeom prst="rect">
                  <a:avLst/>
                </a:prstGeom>
              </p:spPr>
            </p:pic>
            <p:pic>
              <p:nvPicPr>
                <p:cNvPr id="22" name="Graphic 21">
                  <a:extLst>
                    <a:ext uri="{FF2B5EF4-FFF2-40B4-BE49-F238E27FC236}">
                      <a16:creationId xmlns:a16="http://schemas.microsoft.com/office/drawing/2014/main" id="{0DD5D846-6CBA-4A06-863B-105F37CC10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3898" y="3465572"/>
                  <a:ext cx="3243670" cy="3208335"/>
                </a:xfrm>
                <a:prstGeom prst="rect">
                  <a:avLst/>
                </a:prstGeom>
              </p:spPr>
            </p:pic>
            <p:pic>
              <p:nvPicPr>
                <p:cNvPr id="23" name="Picture 22">
                  <a:extLst>
                    <a:ext uri="{FF2B5EF4-FFF2-40B4-BE49-F238E27FC236}">
                      <a16:creationId xmlns:a16="http://schemas.microsoft.com/office/drawing/2014/main" id="{1544283F-9396-4BB8-8C72-91F1A2286C77}"/>
                    </a:ext>
                  </a:extLst>
                </p:cNvPr>
                <p:cNvPicPr>
                  <a:picLocks noChangeAspect="1"/>
                </p:cNvPicPr>
                <p:nvPr/>
              </p:nvPicPr>
              <p:blipFill>
                <a:blip r:embed="rId6"/>
                <a:stretch>
                  <a:fillRect/>
                </a:stretch>
              </p:blipFill>
              <p:spPr>
                <a:xfrm>
                  <a:off x="5506630" y="3495419"/>
                  <a:ext cx="4624892" cy="2905381"/>
                </a:xfrm>
                <a:prstGeom prst="rect">
                  <a:avLst/>
                </a:prstGeom>
              </p:spPr>
            </p:pic>
            <p:pic>
              <p:nvPicPr>
                <p:cNvPr id="24" name="Picture 23">
                  <a:extLst>
                    <a:ext uri="{FF2B5EF4-FFF2-40B4-BE49-F238E27FC236}">
                      <a16:creationId xmlns:a16="http://schemas.microsoft.com/office/drawing/2014/main" id="{46CE6AC7-F59A-4968-BBB7-7E2918776949}"/>
                    </a:ext>
                  </a:extLst>
                </p:cNvPr>
                <p:cNvPicPr>
                  <a:picLocks noChangeAspect="1"/>
                </p:cNvPicPr>
                <p:nvPr/>
              </p:nvPicPr>
              <p:blipFill>
                <a:blip r:embed="rId7"/>
                <a:stretch>
                  <a:fillRect/>
                </a:stretch>
              </p:blipFill>
              <p:spPr>
                <a:xfrm>
                  <a:off x="5506630" y="136392"/>
                  <a:ext cx="4536814" cy="2905381"/>
                </a:xfrm>
                <a:prstGeom prst="rect">
                  <a:avLst/>
                </a:prstGeom>
              </p:spPr>
            </p:pic>
            <p:pic>
              <p:nvPicPr>
                <p:cNvPr id="25" name="Picture 24">
                  <a:extLst>
                    <a:ext uri="{FF2B5EF4-FFF2-40B4-BE49-F238E27FC236}">
                      <a16:creationId xmlns:a16="http://schemas.microsoft.com/office/drawing/2014/main" id="{B061F676-5046-4209-89ED-4412126713C1}"/>
                    </a:ext>
                  </a:extLst>
                </p:cNvPr>
                <p:cNvPicPr>
                  <a:picLocks noChangeAspect="1"/>
                </p:cNvPicPr>
                <p:nvPr/>
              </p:nvPicPr>
              <p:blipFill rotWithShape="1">
                <a:blip r:embed="rId8"/>
                <a:srcRect t="94084" b="1176"/>
                <a:stretch/>
              </p:blipFill>
              <p:spPr>
                <a:xfrm>
                  <a:off x="5809956" y="2980016"/>
                  <a:ext cx="4238239" cy="256469"/>
                </a:xfrm>
                <a:prstGeom prst="rect">
                  <a:avLst/>
                </a:prstGeom>
              </p:spPr>
            </p:pic>
            <p:pic>
              <p:nvPicPr>
                <p:cNvPr id="26" name="Picture 25">
                  <a:extLst>
                    <a:ext uri="{FF2B5EF4-FFF2-40B4-BE49-F238E27FC236}">
                      <a16:creationId xmlns:a16="http://schemas.microsoft.com/office/drawing/2014/main" id="{FE0A9A37-6A61-4623-9A16-E6615DBF0F68}"/>
                    </a:ext>
                  </a:extLst>
                </p:cNvPr>
                <p:cNvPicPr>
                  <a:picLocks noChangeAspect="1"/>
                </p:cNvPicPr>
                <p:nvPr/>
              </p:nvPicPr>
              <p:blipFill rotWithShape="1">
                <a:blip r:embed="rId8"/>
                <a:srcRect t="94084" b="1176"/>
                <a:stretch/>
              </p:blipFill>
              <p:spPr>
                <a:xfrm>
                  <a:off x="5754672" y="6400799"/>
                  <a:ext cx="4348806" cy="263161"/>
                </a:xfrm>
                <a:prstGeom prst="rect">
                  <a:avLst/>
                </a:prstGeom>
              </p:spPr>
            </p:pic>
            <p:sp>
              <p:nvSpPr>
                <p:cNvPr id="27" name="Rectangle 26">
                  <a:extLst>
                    <a:ext uri="{FF2B5EF4-FFF2-40B4-BE49-F238E27FC236}">
                      <a16:creationId xmlns:a16="http://schemas.microsoft.com/office/drawing/2014/main" id="{D2E85D73-991D-4E9F-92D9-F1CF0B0A9A27}"/>
                    </a:ext>
                  </a:extLst>
                </p:cNvPr>
                <p:cNvSpPr/>
                <p:nvPr/>
              </p:nvSpPr>
              <p:spPr>
                <a:xfrm>
                  <a:off x="5345723" y="351692"/>
                  <a:ext cx="464234" cy="407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ectangle 27">
                  <a:extLst>
                    <a:ext uri="{FF2B5EF4-FFF2-40B4-BE49-F238E27FC236}">
                      <a16:creationId xmlns:a16="http://schemas.microsoft.com/office/drawing/2014/main" id="{F0FDF24B-3AE3-4C5F-9677-3E9A1D79F7FF}"/>
                    </a:ext>
                  </a:extLst>
                </p:cNvPr>
                <p:cNvSpPr/>
                <p:nvPr/>
              </p:nvSpPr>
              <p:spPr>
                <a:xfrm>
                  <a:off x="5462522" y="3601736"/>
                  <a:ext cx="464234" cy="407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pic>
            <p:nvPicPr>
              <p:cNvPr id="19" name="Graphic 18">
                <a:extLst>
                  <a:ext uri="{FF2B5EF4-FFF2-40B4-BE49-F238E27FC236}">
                    <a16:creationId xmlns:a16="http://schemas.microsoft.com/office/drawing/2014/main" id="{DF56D56F-1926-41D5-857D-FD59AB5F81A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490" t="9988" r="4812" b="75119"/>
              <a:stretch/>
            </p:blipFill>
            <p:spPr>
              <a:xfrm>
                <a:off x="4162293" y="400511"/>
                <a:ext cx="1408516" cy="786809"/>
              </a:xfrm>
              <a:prstGeom prst="rect">
                <a:avLst/>
              </a:prstGeom>
            </p:spPr>
          </p:pic>
          <p:pic>
            <p:nvPicPr>
              <p:cNvPr id="20" name="Graphic 19">
                <a:extLst>
                  <a:ext uri="{FF2B5EF4-FFF2-40B4-BE49-F238E27FC236}">
                    <a16:creationId xmlns:a16="http://schemas.microsoft.com/office/drawing/2014/main" id="{49BCCD51-7426-46E6-9009-B709D41618E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490" t="9988" r="4812" b="75119"/>
              <a:stretch/>
            </p:blipFill>
            <p:spPr>
              <a:xfrm>
                <a:off x="4189021" y="3755017"/>
                <a:ext cx="1408515" cy="786808"/>
              </a:xfrm>
              <a:prstGeom prst="rect">
                <a:avLst/>
              </a:prstGeom>
            </p:spPr>
          </p:pic>
        </p:grpSp>
        <p:pic>
          <p:nvPicPr>
            <p:cNvPr id="16" name="Picture 15">
              <a:extLst>
                <a:ext uri="{FF2B5EF4-FFF2-40B4-BE49-F238E27FC236}">
                  <a16:creationId xmlns:a16="http://schemas.microsoft.com/office/drawing/2014/main" id="{BF9E51B3-4C0D-4E28-A9CD-98A8D662E069}"/>
                </a:ext>
              </a:extLst>
            </p:cNvPr>
            <p:cNvPicPr>
              <a:picLocks noChangeAspect="1"/>
            </p:cNvPicPr>
            <p:nvPr/>
          </p:nvPicPr>
          <p:blipFill rotWithShape="1">
            <a:blip r:embed="rId7"/>
            <a:srcRect l="90102" t="14279" r="2179" b="56797"/>
            <a:stretch/>
          </p:blipFill>
          <p:spPr>
            <a:xfrm>
              <a:off x="9593277" y="632796"/>
              <a:ext cx="490713" cy="1177507"/>
            </a:xfrm>
            <a:prstGeom prst="rect">
              <a:avLst/>
            </a:prstGeom>
          </p:spPr>
        </p:pic>
        <p:pic>
          <p:nvPicPr>
            <p:cNvPr id="17" name="Picture 16">
              <a:extLst>
                <a:ext uri="{FF2B5EF4-FFF2-40B4-BE49-F238E27FC236}">
                  <a16:creationId xmlns:a16="http://schemas.microsoft.com/office/drawing/2014/main" id="{E5D8204E-1D23-411E-99E9-6739CDFE0797}"/>
                </a:ext>
              </a:extLst>
            </p:cNvPr>
            <p:cNvPicPr>
              <a:picLocks noChangeAspect="1"/>
            </p:cNvPicPr>
            <p:nvPr/>
          </p:nvPicPr>
          <p:blipFill rotWithShape="1">
            <a:blip r:embed="rId7"/>
            <a:srcRect l="90102" t="14279" r="2179" b="56797"/>
            <a:stretch/>
          </p:blipFill>
          <p:spPr>
            <a:xfrm>
              <a:off x="9619755" y="3973780"/>
              <a:ext cx="525835" cy="1261785"/>
            </a:xfrm>
            <a:prstGeom prst="rect">
              <a:avLst/>
            </a:prstGeom>
          </p:spPr>
        </p:pic>
      </p:grpSp>
    </p:spTree>
    <p:extLst>
      <p:ext uri="{BB962C8B-B14F-4D97-AF65-F5344CB8AC3E}">
        <p14:creationId xmlns:p14="http://schemas.microsoft.com/office/powerpoint/2010/main" val="373636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BEDA-320F-4E26-A09A-AD4D411C3AFC}"/>
              </a:ext>
            </a:extLst>
          </p:cNvPr>
          <p:cNvSpPr>
            <a:spLocks noGrp="1"/>
          </p:cNvSpPr>
          <p:nvPr>
            <p:ph type="title"/>
          </p:nvPr>
        </p:nvSpPr>
        <p:spPr/>
        <p:txBody>
          <a:bodyPr/>
          <a:lstStyle/>
          <a:p>
            <a:r>
              <a:rPr lang="en-ZA" dirty="0"/>
              <a:t>Peak Ground Reaction Forces </a:t>
            </a:r>
          </a:p>
        </p:txBody>
      </p:sp>
      <p:pic>
        <p:nvPicPr>
          <p:cNvPr id="5" name="Content Placeholder 4">
            <a:extLst>
              <a:ext uri="{FF2B5EF4-FFF2-40B4-BE49-F238E27FC236}">
                <a16:creationId xmlns:a16="http://schemas.microsoft.com/office/drawing/2014/main" id="{8B8B7E7F-C3ED-41A5-B895-7D3FF89D29BD}"/>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402" y="1384702"/>
            <a:ext cx="11019196" cy="5020580"/>
          </a:xfrm>
        </p:spPr>
      </p:pic>
      <p:sp>
        <p:nvSpPr>
          <p:cNvPr id="6" name="TextBox 5">
            <a:extLst>
              <a:ext uri="{FF2B5EF4-FFF2-40B4-BE49-F238E27FC236}">
                <a16:creationId xmlns:a16="http://schemas.microsoft.com/office/drawing/2014/main" id="{1B052344-E8C0-410C-A2EF-FF0A5C838551}"/>
              </a:ext>
            </a:extLst>
          </p:cNvPr>
          <p:cNvSpPr txBox="1"/>
          <p:nvPr/>
        </p:nvSpPr>
        <p:spPr>
          <a:xfrm>
            <a:off x="863500" y="6268713"/>
            <a:ext cx="4041648" cy="400110"/>
          </a:xfrm>
          <a:prstGeom prst="rect">
            <a:avLst/>
          </a:prstGeom>
          <a:noFill/>
        </p:spPr>
        <p:txBody>
          <a:bodyPr wrap="square" rtlCol="0">
            <a:spAutoFit/>
          </a:bodyPr>
          <a:lstStyle/>
          <a:p>
            <a:pPr algn="ctr"/>
            <a:r>
              <a:rPr lang="en-US" sz="2000" b="1" dirty="0"/>
              <a:t>Take-Off</a:t>
            </a:r>
            <a:endParaRPr lang="en-ZA" sz="2000" b="1" dirty="0"/>
          </a:p>
        </p:txBody>
      </p:sp>
      <p:sp>
        <p:nvSpPr>
          <p:cNvPr id="7" name="TextBox 6">
            <a:extLst>
              <a:ext uri="{FF2B5EF4-FFF2-40B4-BE49-F238E27FC236}">
                <a16:creationId xmlns:a16="http://schemas.microsoft.com/office/drawing/2014/main" id="{D2CB4870-5C34-498A-AC4D-B019BD274A6C}"/>
              </a:ext>
            </a:extLst>
          </p:cNvPr>
          <p:cNvSpPr txBox="1"/>
          <p:nvPr/>
        </p:nvSpPr>
        <p:spPr>
          <a:xfrm>
            <a:off x="4905148" y="6268713"/>
            <a:ext cx="4041648" cy="400110"/>
          </a:xfrm>
          <a:prstGeom prst="rect">
            <a:avLst/>
          </a:prstGeom>
          <a:noFill/>
        </p:spPr>
        <p:txBody>
          <a:bodyPr wrap="square" rtlCol="0">
            <a:spAutoFit/>
          </a:bodyPr>
          <a:lstStyle/>
          <a:p>
            <a:pPr algn="ctr"/>
            <a:r>
              <a:rPr lang="en-US" sz="2000" b="1" dirty="0"/>
              <a:t>Landing</a:t>
            </a:r>
            <a:endParaRPr lang="en-ZA" sz="2000" b="1" dirty="0"/>
          </a:p>
        </p:txBody>
      </p:sp>
      <p:cxnSp>
        <p:nvCxnSpPr>
          <p:cNvPr id="9" name="Straight Connector 8">
            <a:extLst>
              <a:ext uri="{FF2B5EF4-FFF2-40B4-BE49-F238E27FC236}">
                <a16:creationId xmlns:a16="http://schemas.microsoft.com/office/drawing/2014/main" id="{D729E3DA-204B-49F5-8C6B-D1F9F8375A22}"/>
              </a:ext>
            </a:extLst>
          </p:cNvPr>
          <p:cNvCxnSpPr>
            <a:cxnSpLocks/>
          </p:cNvCxnSpPr>
          <p:nvPr/>
        </p:nvCxnSpPr>
        <p:spPr>
          <a:xfrm>
            <a:off x="4905148" y="1517904"/>
            <a:ext cx="0" cy="4407408"/>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761B608-312A-4B79-96CA-06A3C3BE7ACC}"/>
              </a:ext>
            </a:extLst>
          </p:cNvPr>
          <p:cNvSpPr/>
          <p:nvPr/>
        </p:nvSpPr>
        <p:spPr>
          <a:xfrm>
            <a:off x="3830708" y="4973769"/>
            <a:ext cx="886168" cy="14005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E277B8BF-D480-4888-A0D0-63DE228911F4}"/>
              </a:ext>
            </a:extLst>
          </p:cNvPr>
          <p:cNvSpPr/>
          <p:nvPr/>
        </p:nvSpPr>
        <p:spPr>
          <a:xfrm>
            <a:off x="5173676" y="2785232"/>
            <a:ext cx="886168" cy="36200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230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2FAFC6-297B-437A-B8C5-CAFFBD7F8993}"/>
              </a:ext>
            </a:extLst>
          </p:cNvPr>
          <p:cNvSpPr>
            <a:spLocks noGrp="1"/>
          </p:cNvSpPr>
          <p:nvPr>
            <p:ph type="title"/>
          </p:nvPr>
        </p:nvSpPr>
        <p:spPr/>
        <p:txBody>
          <a:bodyPr/>
          <a:lstStyle/>
          <a:p>
            <a:r>
              <a:rPr lang="en-ZA" dirty="0"/>
              <a:t>Conclusions</a:t>
            </a:r>
          </a:p>
        </p:txBody>
      </p:sp>
      <p:sp>
        <p:nvSpPr>
          <p:cNvPr id="2" name="Content Placeholder 1">
            <a:extLst>
              <a:ext uri="{FF2B5EF4-FFF2-40B4-BE49-F238E27FC236}">
                <a16:creationId xmlns:a16="http://schemas.microsoft.com/office/drawing/2014/main" id="{59B94A45-563E-45CA-B14A-6C5631197613}"/>
              </a:ext>
            </a:extLst>
          </p:cNvPr>
          <p:cNvSpPr>
            <a:spLocks noGrp="1"/>
          </p:cNvSpPr>
          <p:nvPr>
            <p:ph idx="1"/>
          </p:nvPr>
        </p:nvSpPr>
        <p:spPr>
          <a:xfrm>
            <a:off x="1104293" y="1349548"/>
            <a:ext cx="9612475" cy="1908970"/>
          </a:xfrm>
        </p:spPr>
        <p:txBody>
          <a:bodyPr>
            <a:normAutofit fontScale="92500"/>
          </a:bodyPr>
          <a:lstStyle/>
          <a:p>
            <a:pPr>
              <a:buClrTx/>
              <a:buFont typeface="Arial" panose="020B0604020202020204" pitchFamily="34" charset="0"/>
              <a:buChar char="•"/>
            </a:pPr>
            <a:r>
              <a:rPr lang="en-ZA" sz="2500" dirty="0"/>
              <a:t> Unscheduled </a:t>
            </a:r>
            <a:r>
              <a:rPr lang="en-ZA" sz="2500" dirty="0">
                <a:solidFill>
                  <a:srgbClr val="C00000"/>
                </a:solidFill>
              </a:rPr>
              <a:t>multi-body contact</a:t>
            </a:r>
            <a:r>
              <a:rPr lang="en-ZA" sz="2500" dirty="0"/>
              <a:t> method was successfully implemented </a:t>
            </a:r>
          </a:p>
          <a:p>
            <a:pPr>
              <a:buClrTx/>
              <a:buFont typeface="Arial" panose="020B0604020202020204" pitchFamily="34" charset="0"/>
              <a:buChar char="•"/>
            </a:pPr>
            <a:r>
              <a:rPr lang="en-ZA" sz="2500" dirty="0"/>
              <a:t> Successfully </a:t>
            </a:r>
            <a:r>
              <a:rPr lang="en-ZA" sz="2500" dirty="0">
                <a:solidFill>
                  <a:srgbClr val="C00000"/>
                </a:solidFill>
              </a:rPr>
              <a:t>replicated the motion </a:t>
            </a:r>
            <a:r>
              <a:rPr lang="en-ZA" sz="2500" dirty="0"/>
              <a:t>of the ollie</a:t>
            </a:r>
          </a:p>
          <a:p>
            <a:pPr>
              <a:buClrTx/>
              <a:buFont typeface="Arial" panose="020B0604020202020204" pitchFamily="34" charset="0"/>
              <a:buChar char="•"/>
            </a:pPr>
            <a:r>
              <a:rPr lang="en-ZA" sz="2500" dirty="0"/>
              <a:t> General </a:t>
            </a:r>
            <a:r>
              <a:rPr lang="en-ZA" sz="2500" dirty="0">
                <a:solidFill>
                  <a:schemeClr val="accent1"/>
                </a:solidFill>
              </a:rPr>
              <a:t>shape of GRF </a:t>
            </a:r>
            <a:r>
              <a:rPr lang="en-ZA" sz="2500" dirty="0"/>
              <a:t>profiles bare basic resemblances</a:t>
            </a:r>
          </a:p>
          <a:p>
            <a:pPr>
              <a:buClrTx/>
              <a:buFont typeface="Arial" panose="020B0604020202020204" pitchFamily="34" charset="0"/>
              <a:buChar char="•"/>
            </a:pPr>
            <a:r>
              <a:rPr lang="en-ZA" sz="2500" dirty="0"/>
              <a:t> </a:t>
            </a:r>
            <a:r>
              <a:rPr lang="en-ZA" sz="2500" dirty="0">
                <a:solidFill>
                  <a:schemeClr val="accent1"/>
                </a:solidFill>
              </a:rPr>
              <a:t>Magnitude of GRF </a:t>
            </a:r>
            <a:r>
              <a:rPr lang="en-ZA" sz="2500" dirty="0"/>
              <a:t>profiles different</a:t>
            </a:r>
          </a:p>
          <a:p>
            <a:pPr marL="0" indent="0">
              <a:buClrTx/>
              <a:buNone/>
            </a:pPr>
            <a:endParaRPr lang="en-ZA" dirty="0"/>
          </a:p>
        </p:txBody>
      </p:sp>
      <p:sp>
        <p:nvSpPr>
          <p:cNvPr id="3" name="Rectangle 2">
            <a:extLst>
              <a:ext uri="{FF2B5EF4-FFF2-40B4-BE49-F238E27FC236}">
                <a16:creationId xmlns:a16="http://schemas.microsoft.com/office/drawing/2014/main" id="{B59D7DD2-1494-4456-AAC1-52716FE5EBB1}"/>
              </a:ext>
            </a:extLst>
          </p:cNvPr>
          <p:cNvSpPr/>
          <p:nvPr/>
        </p:nvSpPr>
        <p:spPr>
          <a:xfrm>
            <a:off x="863755" y="3438648"/>
            <a:ext cx="10428933" cy="1384995"/>
          </a:xfrm>
          <a:prstGeom prst="rect">
            <a:avLst/>
          </a:prstGeom>
        </p:spPr>
        <p:txBody>
          <a:bodyPr wrap="square">
            <a:spAutoFit/>
          </a:bodyPr>
          <a:lstStyle/>
          <a:p>
            <a:r>
              <a:rPr lang="en-ZA" sz="2800" dirty="0"/>
              <a:t>The model has the </a:t>
            </a:r>
            <a:r>
              <a:rPr lang="en-ZA" sz="2800" dirty="0">
                <a:solidFill>
                  <a:schemeClr val="accent1"/>
                </a:solidFill>
              </a:rPr>
              <a:t>required complexity to replicate the ollie motion</a:t>
            </a:r>
            <a:r>
              <a:rPr lang="en-ZA" sz="2800" dirty="0"/>
              <a:t>, but needs </a:t>
            </a:r>
            <a:r>
              <a:rPr lang="en-ZA" sz="2800" dirty="0">
                <a:solidFill>
                  <a:schemeClr val="accent1"/>
                </a:solidFill>
              </a:rPr>
              <a:t>further development to improve</a:t>
            </a:r>
            <a:r>
              <a:rPr lang="en-ZA" sz="2800" dirty="0"/>
              <a:t> accuracy of the simulated ground reaction forces. </a:t>
            </a:r>
          </a:p>
        </p:txBody>
      </p:sp>
      <p:grpSp>
        <p:nvGrpSpPr>
          <p:cNvPr id="6" name="Group 5">
            <a:extLst>
              <a:ext uri="{FF2B5EF4-FFF2-40B4-BE49-F238E27FC236}">
                <a16:creationId xmlns:a16="http://schemas.microsoft.com/office/drawing/2014/main" id="{9F09D264-2DCE-49AB-A360-A960052643E8}"/>
              </a:ext>
            </a:extLst>
          </p:cNvPr>
          <p:cNvGrpSpPr/>
          <p:nvPr/>
        </p:nvGrpSpPr>
        <p:grpSpPr>
          <a:xfrm>
            <a:off x="47459" y="5004753"/>
            <a:ext cx="12072962" cy="1835516"/>
            <a:chOff x="119038" y="3419599"/>
            <a:chExt cx="12072962" cy="1835516"/>
          </a:xfrm>
        </p:grpSpPr>
        <p:pic>
          <p:nvPicPr>
            <p:cNvPr id="7" name="Picture 6">
              <a:extLst>
                <a:ext uri="{FF2B5EF4-FFF2-40B4-BE49-F238E27FC236}">
                  <a16:creationId xmlns:a16="http://schemas.microsoft.com/office/drawing/2014/main" id="{DC8AB995-400E-48AD-A8BC-F8BB847F92A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038" y="3438401"/>
              <a:ext cx="1132497" cy="1816714"/>
            </a:xfrm>
            <a:prstGeom prst="rect">
              <a:avLst/>
            </a:prstGeom>
          </p:spPr>
        </p:pic>
        <p:pic>
          <p:nvPicPr>
            <p:cNvPr id="8" name="Picture 7">
              <a:extLst>
                <a:ext uri="{FF2B5EF4-FFF2-40B4-BE49-F238E27FC236}">
                  <a16:creationId xmlns:a16="http://schemas.microsoft.com/office/drawing/2014/main" id="{7DB3445E-2E3B-46B3-AB27-9F253132D94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070" y="3422469"/>
              <a:ext cx="1132497" cy="1816714"/>
            </a:xfrm>
            <a:prstGeom prst="rect">
              <a:avLst/>
            </a:prstGeom>
          </p:spPr>
        </p:pic>
        <p:pic>
          <p:nvPicPr>
            <p:cNvPr id="10" name="Picture 9">
              <a:extLst>
                <a:ext uri="{FF2B5EF4-FFF2-40B4-BE49-F238E27FC236}">
                  <a16:creationId xmlns:a16="http://schemas.microsoft.com/office/drawing/2014/main" id="{9A075857-1F09-4EDA-ACE1-4D4692055DF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23610" y="3427088"/>
              <a:ext cx="1132497" cy="1816714"/>
            </a:xfrm>
            <a:prstGeom prst="rect">
              <a:avLst/>
            </a:prstGeom>
          </p:spPr>
        </p:pic>
        <p:pic>
          <p:nvPicPr>
            <p:cNvPr id="11" name="Picture 10">
              <a:extLst>
                <a:ext uri="{FF2B5EF4-FFF2-40B4-BE49-F238E27FC236}">
                  <a16:creationId xmlns:a16="http://schemas.microsoft.com/office/drawing/2014/main" id="{1B6A06F0-C213-469C-B310-D0A464E1F13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85042" y="3438401"/>
              <a:ext cx="1132497" cy="1816714"/>
            </a:xfrm>
            <a:prstGeom prst="rect">
              <a:avLst/>
            </a:prstGeom>
          </p:spPr>
        </p:pic>
        <p:pic>
          <p:nvPicPr>
            <p:cNvPr id="12" name="Picture 11">
              <a:extLst>
                <a:ext uri="{FF2B5EF4-FFF2-40B4-BE49-F238E27FC236}">
                  <a16:creationId xmlns:a16="http://schemas.microsoft.com/office/drawing/2014/main" id="{A0384DB4-B828-49C8-875A-7FB4B3A61B2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4692" y="3438401"/>
              <a:ext cx="1132497" cy="1816714"/>
            </a:xfrm>
            <a:prstGeom prst="rect">
              <a:avLst/>
            </a:prstGeom>
          </p:spPr>
        </p:pic>
        <p:pic>
          <p:nvPicPr>
            <p:cNvPr id="13" name="Picture 12">
              <a:extLst>
                <a:ext uri="{FF2B5EF4-FFF2-40B4-BE49-F238E27FC236}">
                  <a16:creationId xmlns:a16="http://schemas.microsoft.com/office/drawing/2014/main" id="{28622F08-2A20-4803-B08D-8774CFEEA89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2475" y="3435531"/>
              <a:ext cx="1132497" cy="1816714"/>
            </a:xfrm>
            <a:prstGeom prst="rect">
              <a:avLst/>
            </a:prstGeom>
          </p:spPr>
        </p:pic>
        <p:pic>
          <p:nvPicPr>
            <p:cNvPr id="14" name="Picture 13">
              <a:extLst>
                <a:ext uri="{FF2B5EF4-FFF2-40B4-BE49-F238E27FC236}">
                  <a16:creationId xmlns:a16="http://schemas.microsoft.com/office/drawing/2014/main" id="{585E6A9C-8583-4FA3-9C1F-C09013468EC0}"/>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6425" y="3438401"/>
              <a:ext cx="1132497" cy="1816714"/>
            </a:xfrm>
            <a:prstGeom prst="rect">
              <a:avLst/>
            </a:prstGeom>
          </p:spPr>
        </p:pic>
        <p:pic>
          <p:nvPicPr>
            <p:cNvPr id="15" name="Picture 14">
              <a:extLst>
                <a:ext uri="{FF2B5EF4-FFF2-40B4-BE49-F238E27FC236}">
                  <a16:creationId xmlns:a16="http://schemas.microsoft.com/office/drawing/2014/main" id="{0F9E5838-8D26-45E9-BC67-C2809BC4C7D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49962" y="3429000"/>
              <a:ext cx="1132497" cy="1816714"/>
            </a:xfrm>
            <a:prstGeom prst="rect">
              <a:avLst/>
            </a:prstGeom>
          </p:spPr>
        </p:pic>
        <p:pic>
          <p:nvPicPr>
            <p:cNvPr id="16" name="Picture 15">
              <a:extLst>
                <a:ext uri="{FF2B5EF4-FFF2-40B4-BE49-F238E27FC236}">
                  <a16:creationId xmlns:a16="http://schemas.microsoft.com/office/drawing/2014/main" id="{DA01ABB1-693B-4599-A822-0C4B692CF63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53271" y="3419599"/>
              <a:ext cx="1132497" cy="1816714"/>
            </a:xfrm>
            <a:prstGeom prst="rect">
              <a:avLst/>
            </a:prstGeom>
          </p:spPr>
        </p:pic>
        <p:pic>
          <p:nvPicPr>
            <p:cNvPr id="17" name="Picture 16">
              <a:extLst>
                <a:ext uri="{FF2B5EF4-FFF2-40B4-BE49-F238E27FC236}">
                  <a16:creationId xmlns:a16="http://schemas.microsoft.com/office/drawing/2014/main" id="{3C0452A2-EF46-48F4-A01D-1D3778B630DD}"/>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27872" y="3427088"/>
              <a:ext cx="1132497" cy="1816714"/>
            </a:xfrm>
            <a:prstGeom prst="rect">
              <a:avLst/>
            </a:prstGeom>
          </p:spPr>
        </p:pic>
        <p:pic>
          <p:nvPicPr>
            <p:cNvPr id="18" name="Picture 17">
              <a:extLst>
                <a:ext uri="{FF2B5EF4-FFF2-40B4-BE49-F238E27FC236}">
                  <a16:creationId xmlns:a16="http://schemas.microsoft.com/office/drawing/2014/main" id="{7A124992-69AE-49B3-94AF-10176C29BB3A}"/>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55239" y="3419599"/>
              <a:ext cx="1132497" cy="1816714"/>
            </a:xfrm>
            <a:prstGeom prst="rect">
              <a:avLst/>
            </a:prstGeom>
          </p:spPr>
        </p:pic>
        <p:pic>
          <p:nvPicPr>
            <p:cNvPr id="19" name="Picture 18">
              <a:extLst>
                <a:ext uri="{FF2B5EF4-FFF2-40B4-BE49-F238E27FC236}">
                  <a16:creationId xmlns:a16="http://schemas.microsoft.com/office/drawing/2014/main" id="{24E0A881-3897-450E-8EAC-6D81F1FB6C67}"/>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59503" y="3419599"/>
              <a:ext cx="1132497" cy="1816714"/>
            </a:xfrm>
            <a:prstGeom prst="rect">
              <a:avLst/>
            </a:prstGeom>
          </p:spPr>
        </p:pic>
        <p:cxnSp>
          <p:nvCxnSpPr>
            <p:cNvPr id="20" name="Straight Connector 19">
              <a:extLst>
                <a:ext uri="{FF2B5EF4-FFF2-40B4-BE49-F238E27FC236}">
                  <a16:creationId xmlns:a16="http://schemas.microsoft.com/office/drawing/2014/main" id="{8CAD83D1-97FB-44F1-AB4B-29A1054D442B}"/>
                </a:ext>
              </a:extLst>
            </p:cNvPr>
            <p:cNvCxnSpPr/>
            <p:nvPr/>
          </p:nvCxnSpPr>
          <p:spPr>
            <a:xfrm>
              <a:off x="371017" y="4843670"/>
              <a:ext cx="11557568"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428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2185-35FC-40EC-9C66-7D118EB40FCC}"/>
              </a:ext>
            </a:extLst>
          </p:cNvPr>
          <p:cNvSpPr>
            <a:spLocks noGrp="1"/>
          </p:cNvSpPr>
          <p:nvPr>
            <p:ph type="title"/>
          </p:nvPr>
        </p:nvSpPr>
        <p:spPr>
          <a:xfrm>
            <a:off x="646111" y="452718"/>
            <a:ext cx="9960929" cy="1400530"/>
          </a:xfrm>
        </p:spPr>
        <p:txBody>
          <a:bodyPr/>
          <a:lstStyle/>
          <a:p>
            <a:r>
              <a:rPr lang="en-ZA" dirty="0"/>
              <a:t>Recommendations for Further Development</a:t>
            </a:r>
          </a:p>
        </p:txBody>
      </p:sp>
      <p:pic>
        <p:nvPicPr>
          <p:cNvPr id="4" name="SO_arms">
            <a:hlinkClick r:id="" action="ppaction://media"/>
            <a:extLst>
              <a:ext uri="{FF2B5EF4-FFF2-40B4-BE49-F238E27FC236}">
                <a16:creationId xmlns:a16="http://schemas.microsoft.com/office/drawing/2014/main" id="{2AB25DEB-8DCE-426A-8870-C0AF51BF3D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79356" y="1853248"/>
            <a:ext cx="6294437" cy="4195762"/>
          </a:xfrm>
        </p:spPr>
      </p:pic>
    </p:spTree>
    <p:extLst>
      <p:ext uri="{BB962C8B-B14F-4D97-AF65-F5344CB8AC3E}">
        <p14:creationId xmlns:p14="http://schemas.microsoft.com/office/powerpoint/2010/main" val="299271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C053-8AB9-48C4-946A-1A0459D6F5D2}"/>
              </a:ext>
            </a:extLst>
          </p:cNvPr>
          <p:cNvSpPr>
            <a:spLocks noGrp="1"/>
          </p:cNvSpPr>
          <p:nvPr>
            <p:ph type="title"/>
          </p:nvPr>
        </p:nvSpPr>
        <p:spPr/>
        <p:txBody>
          <a:bodyPr/>
          <a:lstStyle/>
          <a:p>
            <a:r>
              <a:rPr lang="en-ZA" dirty="0"/>
              <a:t>Not quite so impressive…</a:t>
            </a:r>
          </a:p>
        </p:txBody>
      </p:sp>
      <p:pic>
        <p:nvPicPr>
          <p:cNvPr id="4" name="me_1">
            <a:hlinkClick r:id="" action="ppaction://media"/>
            <a:extLst>
              <a:ext uri="{FF2B5EF4-FFF2-40B4-BE49-F238E27FC236}">
                <a16:creationId xmlns:a16="http://schemas.microsoft.com/office/drawing/2014/main" id="{BB4A061C-CC94-4FD2-87AF-BC7145AFD628}"/>
              </a:ext>
            </a:extLst>
          </p:cNvPr>
          <p:cNvPicPr>
            <a:picLocks noGrp="1" noChangeAspect="1"/>
          </p:cNvPicPr>
          <p:nvPr>
            <p:ph idx="1"/>
            <a:videoFile r:link="rId1"/>
            <p:extLst>
              <p:ext uri="{DAA4B4D4-6D71-4841-9C94-3DE7FCFB9230}">
                <p14:media xmlns:p14="http://schemas.microsoft.com/office/powerpoint/2010/main" r:embed="rId2">
                  <p14:trim end="3253.6666"/>
                </p14:media>
              </p:ext>
            </p:extLst>
          </p:nvPr>
        </p:nvPicPr>
        <p:blipFill>
          <a:blip r:embed="rId6"/>
          <a:stretch>
            <a:fillRect/>
          </a:stretch>
        </p:blipFill>
        <p:spPr>
          <a:xfrm>
            <a:off x="2141166" y="1351861"/>
            <a:ext cx="2736773" cy="4974753"/>
          </a:xfrm>
        </p:spPr>
      </p:pic>
      <p:pic>
        <p:nvPicPr>
          <p:cNvPr id="5" name="me_2">
            <a:hlinkClick r:id="" action="ppaction://media"/>
            <a:extLst>
              <a:ext uri="{FF2B5EF4-FFF2-40B4-BE49-F238E27FC236}">
                <a16:creationId xmlns:a16="http://schemas.microsoft.com/office/drawing/2014/main" id="{53C414C2-CC78-4775-8D92-89332C794BB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675450" y="1351861"/>
            <a:ext cx="2736773" cy="4975950"/>
          </a:xfrm>
          <a:prstGeom prst="rect">
            <a:avLst/>
          </a:prstGeom>
        </p:spPr>
      </p:pic>
    </p:spTree>
    <p:extLst>
      <p:ext uri="{BB962C8B-B14F-4D97-AF65-F5344CB8AC3E}">
        <p14:creationId xmlns:p14="http://schemas.microsoft.com/office/powerpoint/2010/main" val="56100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mediacall" presetSubtype="0" fill="hold" nodeType="withEffect">
                                  <p:stCondLst>
                                    <p:cond delay="0"/>
                                  </p:stCondLst>
                                  <p:childTnLst>
                                    <p:cmd type="call" cmd="playFrom(0.0)">
                                      <p:cBhvr>
                                        <p:cTn id="8" dur="45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4"/>
                </p:tgtEl>
              </p:cMediaNode>
            </p:video>
            <p:video>
              <p:cMediaNode vol="80000" mute="1">
                <p:cTn id="10"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92C1-D37F-4A16-9290-A7B1853B8FE1}"/>
              </a:ext>
            </a:extLst>
          </p:cNvPr>
          <p:cNvSpPr>
            <a:spLocks noGrp="1"/>
          </p:cNvSpPr>
          <p:nvPr>
            <p:ph type="title"/>
          </p:nvPr>
        </p:nvSpPr>
        <p:spPr/>
        <p:txBody>
          <a:bodyPr/>
          <a:lstStyle/>
          <a:p>
            <a:r>
              <a:rPr lang="en-ZA" dirty="0"/>
              <a:t>The Ollie</a:t>
            </a:r>
          </a:p>
        </p:txBody>
      </p:sp>
      <p:pic>
        <p:nvPicPr>
          <p:cNvPr id="5" name="Content Placeholder 4">
            <a:extLst>
              <a:ext uri="{FF2B5EF4-FFF2-40B4-BE49-F238E27FC236}">
                <a16:creationId xmlns:a16="http://schemas.microsoft.com/office/drawing/2014/main" id="{FF650294-2EE6-4184-A13F-5674B895A9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9377" y="2283835"/>
            <a:ext cx="7359945" cy="2511137"/>
          </a:xfrm>
        </p:spPr>
      </p:pic>
      <p:sp>
        <p:nvSpPr>
          <p:cNvPr id="6" name="Rectangle 5">
            <a:extLst>
              <a:ext uri="{FF2B5EF4-FFF2-40B4-BE49-F238E27FC236}">
                <a16:creationId xmlns:a16="http://schemas.microsoft.com/office/drawing/2014/main" id="{D8EB693F-CD76-4B85-8C1F-97902B93714B}"/>
              </a:ext>
            </a:extLst>
          </p:cNvPr>
          <p:cNvSpPr/>
          <p:nvPr/>
        </p:nvSpPr>
        <p:spPr>
          <a:xfrm>
            <a:off x="7021647" y="4911681"/>
            <a:ext cx="1715406" cy="307777"/>
          </a:xfrm>
          <a:prstGeom prst="rect">
            <a:avLst/>
          </a:prstGeom>
        </p:spPr>
        <p:txBody>
          <a:bodyPr wrap="none">
            <a:spAutoFit/>
          </a:bodyPr>
          <a:lstStyle/>
          <a:p>
            <a:r>
              <a:rPr lang="en-ZA" sz="1400" dirty="0">
                <a:latin typeface="+mj-lt"/>
              </a:rPr>
              <a:t>Frederick et al., 2006</a:t>
            </a:r>
          </a:p>
        </p:txBody>
      </p:sp>
      <p:sp>
        <p:nvSpPr>
          <p:cNvPr id="7" name="Rectangle 6">
            <a:extLst>
              <a:ext uri="{FF2B5EF4-FFF2-40B4-BE49-F238E27FC236}">
                <a16:creationId xmlns:a16="http://schemas.microsoft.com/office/drawing/2014/main" id="{8BD7DD7E-5EBA-4342-8E06-1D648CEC6BFC}"/>
              </a:ext>
            </a:extLst>
          </p:cNvPr>
          <p:cNvSpPr/>
          <p:nvPr/>
        </p:nvSpPr>
        <p:spPr>
          <a:xfrm>
            <a:off x="322876" y="2332759"/>
            <a:ext cx="3535892" cy="2462213"/>
          </a:xfrm>
          <a:prstGeom prst="rect">
            <a:avLst/>
          </a:prstGeom>
        </p:spPr>
        <p:txBody>
          <a:bodyPr wrap="square">
            <a:spAutoFit/>
          </a:bodyPr>
          <a:lstStyle/>
          <a:p>
            <a:pPr marL="457200" indent="-457200">
              <a:buFont typeface="+mj-lt"/>
              <a:buAutoNum type="arabicPeriod"/>
            </a:pPr>
            <a:r>
              <a:rPr lang="en-ZA" sz="2200" dirty="0"/>
              <a:t>The </a:t>
            </a:r>
            <a:r>
              <a:rPr lang="en-ZA" sz="2200" b="1" dirty="0">
                <a:solidFill>
                  <a:schemeClr val="accent1"/>
                </a:solidFill>
              </a:rPr>
              <a:t>S</a:t>
            </a:r>
            <a:r>
              <a:rPr lang="en-ZA" sz="2200" dirty="0"/>
              <a:t>tanding </a:t>
            </a:r>
            <a:r>
              <a:rPr lang="en-ZA" sz="2200" b="1" dirty="0">
                <a:solidFill>
                  <a:schemeClr val="accent1"/>
                </a:solidFill>
              </a:rPr>
              <a:t>O</a:t>
            </a:r>
            <a:r>
              <a:rPr lang="en-ZA" sz="2200" dirty="0"/>
              <a:t>llie (SO)</a:t>
            </a:r>
          </a:p>
          <a:p>
            <a:endParaRPr lang="en-ZA" sz="2200" dirty="0"/>
          </a:p>
          <a:p>
            <a:pPr marL="457200" indent="-457200">
              <a:buFont typeface="+mj-lt"/>
              <a:buAutoNum type="arabicPeriod" startAt="2"/>
            </a:pPr>
            <a:r>
              <a:rPr lang="en-ZA" sz="2200" dirty="0"/>
              <a:t>The </a:t>
            </a:r>
            <a:r>
              <a:rPr lang="en-ZA" sz="2200" b="1" dirty="0">
                <a:solidFill>
                  <a:schemeClr val="accent1"/>
                </a:solidFill>
              </a:rPr>
              <a:t>R</a:t>
            </a:r>
            <a:r>
              <a:rPr lang="en-ZA" sz="2200" dirty="0"/>
              <a:t>olling </a:t>
            </a:r>
            <a:r>
              <a:rPr lang="en-ZA" sz="2200" b="1" dirty="0">
                <a:solidFill>
                  <a:schemeClr val="accent1"/>
                </a:solidFill>
              </a:rPr>
              <a:t>O</a:t>
            </a:r>
            <a:r>
              <a:rPr lang="en-ZA" sz="2200" dirty="0"/>
              <a:t>llie (RO)</a:t>
            </a:r>
          </a:p>
          <a:p>
            <a:endParaRPr lang="en-ZA" sz="2200" dirty="0"/>
          </a:p>
          <a:p>
            <a:pPr marL="457200" indent="-457200">
              <a:buFont typeface="+mj-lt"/>
              <a:buAutoNum type="arabicPeriod" startAt="3"/>
            </a:pPr>
            <a:r>
              <a:rPr lang="en-ZA" sz="2200" dirty="0"/>
              <a:t>The </a:t>
            </a:r>
            <a:r>
              <a:rPr lang="en-ZA" sz="2200" b="1" dirty="0">
                <a:solidFill>
                  <a:schemeClr val="accent1"/>
                </a:solidFill>
              </a:rPr>
              <a:t>O</a:t>
            </a:r>
            <a:r>
              <a:rPr lang="en-ZA" sz="2200" dirty="0"/>
              <a:t>llie </a:t>
            </a:r>
            <a:r>
              <a:rPr lang="en-ZA" sz="2200" b="1" dirty="0">
                <a:solidFill>
                  <a:schemeClr val="accent1"/>
                </a:solidFill>
              </a:rPr>
              <a:t>D</a:t>
            </a:r>
            <a:r>
              <a:rPr lang="en-ZA" sz="2200" dirty="0"/>
              <a:t>own (OD)</a:t>
            </a:r>
          </a:p>
          <a:p>
            <a:endParaRPr lang="en-ZA" sz="2200" dirty="0"/>
          </a:p>
          <a:p>
            <a:pPr marL="457200" indent="-457200">
              <a:buFont typeface="+mj-lt"/>
              <a:buAutoNum type="arabicPeriod" startAt="4"/>
            </a:pPr>
            <a:r>
              <a:rPr lang="en-ZA" sz="2200" dirty="0"/>
              <a:t>The </a:t>
            </a:r>
            <a:r>
              <a:rPr lang="en-ZA" sz="2200" b="1" dirty="0">
                <a:solidFill>
                  <a:schemeClr val="accent1"/>
                </a:solidFill>
              </a:rPr>
              <a:t>O</a:t>
            </a:r>
            <a:r>
              <a:rPr lang="en-ZA" sz="2200" dirty="0"/>
              <a:t>llie </a:t>
            </a:r>
            <a:r>
              <a:rPr lang="en-ZA" sz="2200" b="1" dirty="0">
                <a:solidFill>
                  <a:schemeClr val="accent1"/>
                </a:solidFill>
              </a:rPr>
              <a:t>U</a:t>
            </a:r>
            <a:r>
              <a:rPr lang="en-ZA" sz="2200" dirty="0"/>
              <a:t>p (OU)</a:t>
            </a:r>
          </a:p>
        </p:txBody>
      </p:sp>
    </p:spTree>
    <p:extLst>
      <p:ext uri="{BB962C8B-B14F-4D97-AF65-F5344CB8AC3E}">
        <p14:creationId xmlns:p14="http://schemas.microsoft.com/office/powerpoint/2010/main" val="1077099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3F07-DF42-4CE4-B6F5-77B8C4E8925C}"/>
              </a:ext>
            </a:extLst>
          </p:cNvPr>
          <p:cNvSpPr>
            <a:spLocks noGrp="1"/>
          </p:cNvSpPr>
          <p:nvPr>
            <p:ph type="title"/>
          </p:nvPr>
        </p:nvSpPr>
        <p:spPr>
          <a:xfrm>
            <a:off x="646111" y="452718"/>
            <a:ext cx="9404723" cy="1400530"/>
          </a:xfrm>
        </p:spPr>
        <p:txBody>
          <a:bodyPr/>
          <a:lstStyle/>
          <a:p>
            <a:r>
              <a:rPr lang="en-ZA"/>
              <a:t>Trajectory Optimization</a:t>
            </a:r>
            <a:endParaRPr lang="en-ZA" dirty="0"/>
          </a:p>
        </p:txBody>
      </p:sp>
      <p:sp>
        <p:nvSpPr>
          <p:cNvPr id="4" name="Rectangle 3">
            <a:extLst>
              <a:ext uri="{FF2B5EF4-FFF2-40B4-BE49-F238E27FC236}">
                <a16:creationId xmlns:a16="http://schemas.microsoft.com/office/drawing/2014/main" id="{E89F707C-8B67-4865-ABDD-26A0123A5E60}"/>
              </a:ext>
            </a:extLst>
          </p:cNvPr>
          <p:cNvSpPr/>
          <p:nvPr/>
        </p:nvSpPr>
        <p:spPr>
          <a:xfrm>
            <a:off x="646111" y="1576249"/>
            <a:ext cx="6193601" cy="2862322"/>
          </a:xfrm>
          <a:prstGeom prst="rect">
            <a:avLst/>
          </a:prstGeom>
        </p:spPr>
        <p:txBody>
          <a:bodyPr wrap="square">
            <a:spAutoFit/>
          </a:bodyPr>
          <a:lstStyle/>
          <a:p>
            <a:r>
              <a:rPr lang="en-US" sz="3000" dirty="0">
                <a:solidFill>
                  <a:srgbClr val="C00000"/>
                </a:solidFill>
              </a:rPr>
              <a:t>In its application to skateboarding…</a:t>
            </a:r>
          </a:p>
          <a:p>
            <a:endParaRPr lang="en-US" sz="3000" dirty="0"/>
          </a:p>
          <a:p>
            <a:pPr marL="457200" indent="-457200">
              <a:buFont typeface="Arial" panose="020B0604020202020204" pitchFamily="34" charset="0"/>
              <a:buChar char="•"/>
            </a:pPr>
            <a:r>
              <a:rPr lang="en-US" sz="3000" dirty="0"/>
              <a:t>Find input forces and torques</a:t>
            </a:r>
          </a:p>
          <a:p>
            <a:pPr marL="457200" indent="-457200">
              <a:buFont typeface="Arial" panose="020B0604020202020204" pitchFamily="34" charset="0"/>
              <a:buChar char="•"/>
            </a:pPr>
            <a:r>
              <a:rPr lang="en-US" sz="3000" dirty="0"/>
              <a:t>Perform the ollie</a:t>
            </a:r>
          </a:p>
          <a:p>
            <a:pPr marL="457200" indent="-457200">
              <a:buFont typeface="Arial" panose="020B0604020202020204" pitchFamily="34" charset="0"/>
              <a:buChar char="•"/>
            </a:pPr>
            <a:r>
              <a:rPr lang="en-US" sz="3000" dirty="0"/>
              <a:t>Satisfy constraints</a:t>
            </a:r>
          </a:p>
          <a:p>
            <a:pPr marL="457200" indent="-457200">
              <a:buFont typeface="Arial" panose="020B0604020202020204" pitchFamily="34" charset="0"/>
              <a:buChar char="•"/>
            </a:pPr>
            <a:r>
              <a:rPr lang="en-US" sz="3000" dirty="0"/>
              <a:t>Minimize cost/objective function </a:t>
            </a:r>
            <a:endParaRPr lang="en-ZA" sz="3000" dirty="0"/>
          </a:p>
        </p:txBody>
      </p:sp>
      <p:pic>
        <p:nvPicPr>
          <p:cNvPr id="7" name="Picture 6">
            <a:extLst>
              <a:ext uri="{FF2B5EF4-FFF2-40B4-BE49-F238E27FC236}">
                <a16:creationId xmlns:a16="http://schemas.microsoft.com/office/drawing/2014/main" id="{950C039F-36D1-4554-9EBD-2974C80FE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303" y="2427940"/>
            <a:ext cx="4734586" cy="3134162"/>
          </a:xfrm>
          <a:prstGeom prst="rect">
            <a:avLst/>
          </a:prstGeom>
        </p:spPr>
      </p:pic>
    </p:spTree>
    <p:extLst>
      <p:ext uri="{BB962C8B-B14F-4D97-AF65-F5344CB8AC3E}">
        <p14:creationId xmlns:p14="http://schemas.microsoft.com/office/powerpoint/2010/main" val="135157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7C4F9-EDA7-4A9C-8A97-30DC57F925FD}"/>
              </a:ext>
            </a:extLst>
          </p:cNvPr>
          <p:cNvSpPr>
            <a:spLocks noGrp="1"/>
          </p:cNvSpPr>
          <p:nvPr>
            <p:ph type="title"/>
          </p:nvPr>
        </p:nvSpPr>
        <p:spPr/>
        <p:txBody>
          <a:bodyPr/>
          <a:lstStyle/>
          <a:p>
            <a:r>
              <a:rPr lang="en-ZA" dirty="0"/>
              <a:t>Trajectory Optimization in Motion Studies</a:t>
            </a:r>
          </a:p>
        </p:txBody>
      </p:sp>
      <p:sp>
        <p:nvSpPr>
          <p:cNvPr id="3" name="Content Placeholder 2">
            <a:extLst>
              <a:ext uri="{FF2B5EF4-FFF2-40B4-BE49-F238E27FC236}">
                <a16:creationId xmlns:a16="http://schemas.microsoft.com/office/drawing/2014/main" id="{A1091347-7394-47D1-AB0D-8E67949DF165}"/>
              </a:ext>
            </a:extLst>
          </p:cNvPr>
          <p:cNvSpPr>
            <a:spLocks noGrp="1"/>
          </p:cNvSpPr>
          <p:nvPr>
            <p:ph idx="1"/>
          </p:nvPr>
        </p:nvSpPr>
        <p:spPr>
          <a:xfrm>
            <a:off x="1208123" y="1443685"/>
            <a:ext cx="2557304" cy="605876"/>
          </a:xfrm>
        </p:spPr>
        <p:txBody>
          <a:bodyPr/>
          <a:lstStyle/>
          <a:p>
            <a:pPr marL="0" indent="0" algn="ctr">
              <a:buClrTx/>
              <a:buNone/>
            </a:pPr>
            <a:r>
              <a:rPr lang="en-ZA" sz="2500" b="1" dirty="0"/>
              <a:t>Motion analysis</a:t>
            </a:r>
          </a:p>
        </p:txBody>
      </p:sp>
      <p:pic>
        <p:nvPicPr>
          <p:cNvPr id="5" name="Picture 4">
            <a:extLst>
              <a:ext uri="{FF2B5EF4-FFF2-40B4-BE49-F238E27FC236}">
                <a16:creationId xmlns:a16="http://schemas.microsoft.com/office/drawing/2014/main" id="{EF9F3D59-4E74-4375-9FB4-6E474FB7E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04" y="2327182"/>
            <a:ext cx="2478423" cy="3053527"/>
          </a:xfrm>
          <a:prstGeom prst="rect">
            <a:avLst/>
          </a:prstGeom>
        </p:spPr>
      </p:pic>
      <p:sp>
        <p:nvSpPr>
          <p:cNvPr id="7" name="Content Placeholder 2">
            <a:extLst>
              <a:ext uri="{FF2B5EF4-FFF2-40B4-BE49-F238E27FC236}">
                <a16:creationId xmlns:a16="http://schemas.microsoft.com/office/drawing/2014/main" id="{0CC2731A-7ADE-4ED5-9119-E22D46DD569F}"/>
              </a:ext>
            </a:extLst>
          </p:cNvPr>
          <p:cNvSpPr txBox="1">
            <a:spLocks/>
          </p:cNvSpPr>
          <p:nvPr/>
        </p:nvSpPr>
        <p:spPr>
          <a:xfrm>
            <a:off x="6585184" y="1444990"/>
            <a:ext cx="5114608" cy="6058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ClrTx/>
              <a:buNone/>
            </a:pPr>
            <a:r>
              <a:rPr lang="en-ZA" sz="2500" b="1" dirty="0"/>
              <a:t>Injury identification and prevention</a:t>
            </a:r>
          </a:p>
        </p:txBody>
      </p:sp>
      <p:pic>
        <p:nvPicPr>
          <p:cNvPr id="1026" name="Picture 2" descr="Image result for skateboarder wipe out">
            <a:extLst>
              <a:ext uri="{FF2B5EF4-FFF2-40B4-BE49-F238E27FC236}">
                <a16:creationId xmlns:a16="http://schemas.microsoft.com/office/drawing/2014/main" id="{728D5AB7-2903-48CC-BB41-EFCB8DC81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184" y="2327182"/>
            <a:ext cx="5101242" cy="33990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E18DF83-84B4-4CBA-9C48-B0D4C8023F73}"/>
              </a:ext>
            </a:extLst>
          </p:cNvPr>
          <p:cNvSpPr/>
          <p:nvPr/>
        </p:nvSpPr>
        <p:spPr>
          <a:xfrm>
            <a:off x="6683504" y="5726275"/>
            <a:ext cx="4917968" cy="276999"/>
          </a:xfrm>
          <a:prstGeom prst="rect">
            <a:avLst/>
          </a:prstGeom>
        </p:spPr>
        <p:txBody>
          <a:bodyPr wrap="square">
            <a:spAutoFit/>
          </a:bodyPr>
          <a:lstStyle/>
          <a:p>
            <a:r>
              <a:rPr lang="en-ZA" sz="1200" dirty="0"/>
              <a:t>https://q1065.fm/skateboaders-huge-wipeout-prove-helmets-work-video/</a:t>
            </a:r>
          </a:p>
        </p:txBody>
      </p:sp>
      <p:sp>
        <p:nvSpPr>
          <p:cNvPr id="9" name="Rectangle 8">
            <a:extLst>
              <a:ext uri="{FF2B5EF4-FFF2-40B4-BE49-F238E27FC236}">
                <a16:creationId xmlns:a16="http://schemas.microsoft.com/office/drawing/2014/main" id="{CFC760E5-1751-40FB-B824-7B6F9D7B1577}"/>
              </a:ext>
            </a:extLst>
          </p:cNvPr>
          <p:cNvSpPr/>
          <p:nvPr/>
        </p:nvSpPr>
        <p:spPr>
          <a:xfrm>
            <a:off x="862298" y="5414315"/>
            <a:ext cx="3327834" cy="276999"/>
          </a:xfrm>
          <a:prstGeom prst="rect">
            <a:avLst/>
          </a:prstGeom>
        </p:spPr>
        <p:txBody>
          <a:bodyPr wrap="none">
            <a:spAutoFit/>
          </a:bodyPr>
          <a:lstStyle/>
          <a:p>
            <a:r>
              <a:rPr lang="en-ZA" sz="1200" dirty="0"/>
              <a:t>https://www.ncbi.nlm.nih.gov/pubmed/17509598</a:t>
            </a:r>
          </a:p>
        </p:txBody>
      </p:sp>
    </p:spTree>
    <p:extLst>
      <p:ext uri="{BB962C8B-B14F-4D97-AF65-F5344CB8AC3E}">
        <p14:creationId xmlns:p14="http://schemas.microsoft.com/office/powerpoint/2010/main" val="157073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2658-13CD-48A6-BD25-1440BDB838AA}"/>
              </a:ext>
            </a:extLst>
          </p:cNvPr>
          <p:cNvSpPr>
            <a:spLocks noGrp="1"/>
          </p:cNvSpPr>
          <p:nvPr>
            <p:ph type="title"/>
          </p:nvPr>
        </p:nvSpPr>
        <p:spPr/>
        <p:txBody>
          <a:bodyPr/>
          <a:lstStyle/>
          <a:p>
            <a:r>
              <a:rPr lang="en-ZA" dirty="0"/>
              <a:t>Methodology</a:t>
            </a:r>
          </a:p>
        </p:txBody>
      </p:sp>
      <p:pic>
        <p:nvPicPr>
          <p:cNvPr id="5" name="Picture 4">
            <a:extLst>
              <a:ext uri="{FF2B5EF4-FFF2-40B4-BE49-F238E27FC236}">
                <a16:creationId xmlns:a16="http://schemas.microsoft.com/office/drawing/2014/main" id="{83E8397F-ED14-44F6-B451-FCED5D49E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6" y="1841161"/>
            <a:ext cx="5275117" cy="1727176"/>
          </a:xfrm>
          <a:prstGeom prst="rect">
            <a:avLst/>
          </a:prstGeom>
        </p:spPr>
      </p:pic>
      <p:sp>
        <p:nvSpPr>
          <p:cNvPr id="6" name="TextBox 5">
            <a:extLst>
              <a:ext uri="{FF2B5EF4-FFF2-40B4-BE49-F238E27FC236}">
                <a16:creationId xmlns:a16="http://schemas.microsoft.com/office/drawing/2014/main" id="{3C55C261-7C18-4D02-AA01-71103A5AEF9F}"/>
              </a:ext>
            </a:extLst>
          </p:cNvPr>
          <p:cNvSpPr txBox="1"/>
          <p:nvPr/>
        </p:nvSpPr>
        <p:spPr>
          <a:xfrm>
            <a:off x="1529973" y="1445334"/>
            <a:ext cx="3090852" cy="523220"/>
          </a:xfrm>
          <a:prstGeom prst="rect">
            <a:avLst/>
          </a:prstGeom>
          <a:noFill/>
        </p:spPr>
        <p:txBody>
          <a:bodyPr wrap="square" rtlCol="0">
            <a:spAutoFit/>
          </a:bodyPr>
          <a:lstStyle/>
          <a:p>
            <a:pPr algn="ctr"/>
            <a:r>
              <a:rPr lang="en-ZA" sz="2800" b="1" dirty="0"/>
              <a:t>Model the System</a:t>
            </a:r>
          </a:p>
        </p:txBody>
      </p:sp>
      <p:sp>
        <p:nvSpPr>
          <p:cNvPr id="7" name="Arrow: Right 6">
            <a:extLst>
              <a:ext uri="{FF2B5EF4-FFF2-40B4-BE49-F238E27FC236}">
                <a16:creationId xmlns:a16="http://schemas.microsoft.com/office/drawing/2014/main" id="{41ACD26E-5CB9-4B29-84C3-3C55A309659F}"/>
              </a:ext>
            </a:extLst>
          </p:cNvPr>
          <p:cNvSpPr/>
          <p:nvPr/>
        </p:nvSpPr>
        <p:spPr>
          <a:xfrm>
            <a:off x="6366491" y="2551323"/>
            <a:ext cx="1095514" cy="3016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626ABEC-383F-45B3-A892-1C4A6464E992}"/>
              </a:ext>
            </a:extLst>
          </p:cNvPr>
          <p:cNvSpPr/>
          <p:nvPr/>
        </p:nvSpPr>
        <p:spPr>
          <a:xfrm>
            <a:off x="8070780" y="1796194"/>
            <a:ext cx="3090852" cy="19194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TextBox 8">
            <a:extLst>
              <a:ext uri="{FF2B5EF4-FFF2-40B4-BE49-F238E27FC236}">
                <a16:creationId xmlns:a16="http://schemas.microsoft.com/office/drawing/2014/main" id="{8E070203-D4CE-43BB-9293-92719EEB6996}"/>
              </a:ext>
            </a:extLst>
          </p:cNvPr>
          <p:cNvSpPr txBox="1"/>
          <p:nvPr/>
        </p:nvSpPr>
        <p:spPr>
          <a:xfrm>
            <a:off x="7553445" y="714071"/>
            <a:ext cx="4125522" cy="954107"/>
          </a:xfrm>
          <a:prstGeom prst="rect">
            <a:avLst/>
          </a:prstGeom>
          <a:noFill/>
        </p:spPr>
        <p:txBody>
          <a:bodyPr wrap="square" rtlCol="0">
            <a:spAutoFit/>
          </a:bodyPr>
          <a:lstStyle/>
          <a:p>
            <a:pPr algn="ctr"/>
            <a:r>
              <a:rPr lang="en-ZA" sz="2800" b="1" dirty="0"/>
              <a:t>Formulate Trajectory Optimization Problem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9AE915-877A-456D-8392-E0922C306C6C}"/>
                  </a:ext>
                </a:extLst>
              </p:cNvPr>
              <p:cNvSpPr txBox="1"/>
              <p:nvPr/>
            </p:nvSpPr>
            <p:spPr>
              <a:xfrm>
                <a:off x="8070780" y="2201661"/>
                <a:ext cx="3090852" cy="688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1600" b="0" i="1" smtClean="0">
                          <a:latin typeface="Cambria Math" panose="02040503050406030204" pitchFamily="18" charset="0"/>
                        </a:rPr>
                        <m:t>𝐽</m:t>
                      </m:r>
                      <m:r>
                        <a:rPr lang="en-ZA" sz="1600" b="0" i="1" smtClean="0">
                          <a:latin typeface="Cambria Math" panose="02040503050406030204" pitchFamily="18" charset="0"/>
                        </a:rPr>
                        <m:t>=</m:t>
                      </m:r>
                      <m:nary>
                        <m:naryPr>
                          <m:chr m:val="∑"/>
                          <m:subHide m:val="on"/>
                          <m:supHide m:val="on"/>
                          <m:ctrlPr>
                            <a:rPr lang="en-ZA" sz="1600" b="0" i="1" smtClean="0">
                              <a:latin typeface="Cambria Math" panose="02040503050406030204" pitchFamily="18" charset="0"/>
                            </a:rPr>
                          </m:ctrlPr>
                        </m:naryPr>
                        <m:sub/>
                        <m:sup/>
                        <m:e>
                          <m:sSup>
                            <m:sSupPr>
                              <m:ctrlPr>
                                <a:rPr lang="en-ZA" sz="1600" b="0" i="1" smtClean="0">
                                  <a:latin typeface="Cambria Math" panose="02040503050406030204" pitchFamily="18" charset="0"/>
                                </a:rPr>
                              </m:ctrlPr>
                            </m:sSupPr>
                            <m:e>
                              <m:r>
                                <a:rPr lang="en-ZA" sz="1600" b="0" i="1" smtClean="0">
                                  <a:latin typeface="Cambria Math" panose="02040503050406030204" pitchFamily="18" charset="0"/>
                                </a:rPr>
                                <m:t>𝐹</m:t>
                              </m:r>
                            </m:e>
                            <m:sup>
                              <m:r>
                                <a:rPr lang="en-ZA" sz="1600" b="0" i="1" smtClean="0">
                                  <a:latin typeface="Cambria Math" panose="02040503050406030204" pitchFamily="18" charset="0"/>
                                </a:rPr>
                                <m:t>2</m:t>
                              </m:r>
                            </m:sup>
                          </m:sSup>
                        </m:e>
                      </m:nary>
                      <m:r>
                        <a:rPr lang="en-ZA" sz="1600" b="0" i="1" smtClean="0">
                          <a:latin typeface="Cambria Math" panose="02040503050406030204" pitchFamily="18" charset="0"/>
                        </a:rPr>
                        <m:t>+</m:t>
                      </m:r>
                      <m:nary>
                        <m:naryPr>
                          <m:chr m:val="∑"/>
                          <m:subHide m:val="on"/>
                          <m:supHide m:val="on"/>
                          <m:ctrlPr>
                            <a:rPr lang="en-ZA" sz="1600" i="1">
                              <a:latin typeface="Cambria Math" panose="02040503050406030204" pitchFamily="18" charset="0"/>
                            </a:rPr>
                          </m:ctrlPr>
                        </m:naryPr>
                        <m:sub/>
                        <m:sup/>
                        <m:e>
                          <m:sSup>
                            <m:sSupPr>
                              <m:ctrlPr>
                                <a:rPr lang="en-ZA" sz="1600" b="0" i="1" smtClean="0">
                                  <a:latin typeface="Cambria Math" panose="02040503050406030204" pitchFamily="18" charset="0"/>
                                </a:rPr>
                              </m:ctrlPr>
                            </m:sSupPr>
                            <m:e>
                              <m:r>
                                <a:rPr lang="en-ZA" sz="1600" b="0" i="1" smtClean="0">
                                  <a:latin typeface="Cambria Math" panose="02040503050406030204" pitchFamily="18" charset="0"/>
                                </a:rPr>
                                <m:t>𝜏</m:t>
                              </m:r>
                            </m:e>
                            <m:sup>
                              <m:r>
                                <a:rPr lang="en-ZA" sz="1600" b="0" i="1" smtClean="0">
                                  <a:latin typeface="Cambria Math" panose="02040503050406030204" pitchFamily="18" charset="0"/>
                                </a:rPr>
                                <m:t>2</m:t>
                              </m:r>
                            </m:sup>
                          </m:sSup>
                        </m:e>
                      </m:nary>
                      <m:r>
                        <a:rPr lang="en-ZA" sz="1600" b="0" i="1" smtClean="0">
                          <a:latin typeface="Cambria Math" panose="02040503050406030204" pitchFamily="18" charset="0"/>
                        </a:rPr>
                        <m:t>+</m:t>
                      </m:r>
                      <m:nary>
                        <m:naryPr>
                          <m:chr m:val="∑"/>
                          <m:subHide m:val="on"/>
                          <m:supHide m:val="on"/>
                          <m:ctrlPr>
                            <a:rPr lang="en-ZA" sz="1600" i="1">
                              <a:latin typeface="Cambria Math" panose="02040503050406030204" pitchFamily="18" charset="0"/>
                            </a:rPr>
                          </m:ctrlPr>
                        </m:naryPr>
                        <m:sub/>
                        <m:sup/>
                        <m:e>
                          <m:r>
                            <a:rPr lang="en-ZA" sz="1600" b="0" i="1" smtClean="0">
                              <a:latin typeface="Cambria Math" panose="02040503050406030204" pitchFamily="18" charset="0"/>
                            </a:rPr>
                            <m:t>𝑝</m:t>
                          </m:r>
                        </m:e>
                      </m:nary>
                    </m:oMath>
                  </m:oMathPara>
                </a14:m>
                <a:endParaRPr lang="en-ZA" sz="1600" dirty="0"/>
              </a:p>
            </p:txBody>
          </p:sp>
        </mc:Choice>
        <mc:Fallback xmlns="">
          <p:sp>
            <p:nvSpPr>
              <p:cNvPr id="11" name="TextBox 10">
                <a:extLst>
                  <a:ext uri="{FF2B5EF4-FFF2-40B4-BE49-F238E27FC236}">
                    <a16:creationId xmlns:a16="http://schemas.microsoft.com/office/drawing/2014/main" id="{F19AE915-877A-456D-8392-E0922C306C6C}"/>
                  </a:ext>
                </a:extLst>
              </p:cNvPr>
              <p:cNvSpPr txBox="1">
                <a:spLocks noRot="1" noChangeAspect="1" noMove="1" noResize="1" noEditPoints="1" noAdjustHandles="1" noChangeArrowheads="1" noChangeShapeType="1" noTextEdit="1"/>
              </p:cNvSpPr>
              <p:nvPr/>
            </p:nvSpPr>
            <p:spPr>
              <a:xfrm>
                <a:off x="8070780" y="2201661"/>
                <a:ext cx="3090852" cy="688586"/>
              </a:xfrm>
              <a:prstGeom prst="rect">
                <a:avLst/>
              </a:prstGeom>
              <a:blipFill>
                <a:blip r:embed="rId4"/>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2432FA0-1FA5-4B98-A781-84B2778F304C}"/>
                  </a:ext>
                </a:extLst>
              </p:cNvPr>
              <p:cNvSpPr/>
              <p:nvPr/>
            </p:nvSpPr>
            <p:spPr>
              <a:xfrm>
                <a:off x="8170813" y="2890247"/>
                <a:ext cx="2990819" cy="33855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ZA" sz="1600" i="1">
                          <a:latin typeface="Cambria Math" panose="02040503050406030204" pitchFamily="18" charset="0"/>
                        </a:rPr>
                        <m:t>@</m:t>
                      </m:r>
                      <m:r>
                        <a:rPr lang="en-ZA" sz="1600" i="1">
                          <a:latin typeface="Cambria Math" panose="02040503050406030204" pitchFamily="18" charset="0"/>
                        </a:rPr>
                        <m:t>𝑡</m:t>
                      </m:r>
                      <m:r>
                        <a:rPr lang="en-ZA" sz="1600" i="1">
                          <a:latin typeface="Cambria Math" panose="02040503050406030204" pitchFamily="18" charset="0"/>
                        </a:rPr>
                        <m:t>=</m:t>
                      </m:r>
                      <m:sSub>
                        <m:sSubPr>
                          <m:ctrlPr>
                            <a:rPr lang="en-ZA" sz="1600" i="1">
                              <a:latin typeface="Cambria Math" panose="02040503050406030204" pitchFamily="18" charset="0"/>
                            </a:rPr>
                          </m:ctrlPr>
                        </m:sSubPr>
                        <m:e>
                          <m:r>
                            <a:rPr lang="en-ZA" sz="1600" i="1">
                              <a:latin typeface="Cambria Math" panose="02040503050406030204" pitchFamily="18" charset="0"/>
                            </a:rPr>
                            <m:t>𝑡</m:t>
                          </m:r>
                        </m:e>
                        <m:sub>
                          <m:r>
                            <a:rPr lang="en-ZA" sz="1600" i="1">
                              <a:latin typeface="Cambria Math" panose="02040503050406030204" pitchFamily="18" charset="0"/>
                            </a:rPr>
                            <m:t>1</m:t>
                          </m:r>
                        </m:sub>
                      </m:sSub>
                      <m:r>
                        <a:rPr lang="en-ZA" sz="1600" i="1">
                          <a:latin typeface="Cambria Math" panose="02040503050406030204" pitchFamily="18" charset="0"/>
                        </a:rPr>
                        <m:t>: </m:t>
                      </m:r>
                      <m:r>
                        <a:rPr lang="en-ZA" sz="1600" i="1">
                          <a:latin typeface="Cambria Math" panose="02040503050406030204" pitchFamily="18" charset="0"/>
                        </a:rPr>
                        <m:t>𝑏𝑜𝑎𝑟𝑑</m:t>
                      </m:r>
                      <m:r>
                        <a:rPr lang="en-ZA" sz="1600" i="1">
                          <a:latin typeface="Cambria Math" panose="02040503050406030204" pitchFamily="18" charset="0"/>
                        </a:rPr>
                        <m:t> </m:t>
                      </m:r>
                      <m:r>
                        <a:rPr lang="en-ZA" sz="1600" i="1">
                          <a:latin typeface="Cambria Math" panose="02040503050406030204" pitchFamily="18" charset="0"/>
                        </a:rPr>
                        <m:t>h𝑒𝑖𝑔h𝑡</m:t>
                      </m:r>
                      <m:r>
                        <a:rPr lang="en-ZA" sz="1600" i="1">
                          <a:latin typeface="Cambria Math" panose="02040503050406030204" pitchFamily="18" charset="0"/>
                        </a:rPr>
                        <m:t>=0.5</m:t>
                      </m:r>
                      <m:r>
                        <a:rPr lang="en-ZA" sz="1600" i="1">
                          <a:latin typeface="Cambria Math" panose="02040503050406030204" pitchFamily="18" charset="0"/>
                        </a:rPr>
                        <m:t>𝑚</m:t>
                      </m:r>
                    </m:oMath>
                  </m:oMathPara>
                </a14:m>
                <a:endParaRPr lang="en-ZA" sz="1600" dirty="0"/>
              </a:p>
            </p:txBody>
          </p:sp>
        </mc:Choice>
        <mc:Fallback xmlns="">
          <p:sp>
            <p:nvSpPr>
              <p:cNvPr id="12" name="Rectangle 11">
                <a:extLst>
                  <a:ext uri="{FF2B5EF4-FFF2-40B4-BE49-F238E27FC236}">
                    <a16:creationId xmlns:a16="http://schemas.microsoft.com/office/drawing/2014/main" id="{F2432FA0-1FA5-4B98-A781-84B2778F304C}"/>
                  </a:ext>
                </a:extLst>
              </p:cNvPr>
              <p:cNvSpPr>
                <a:spLocks noRot="1" noChangeAspect="1" noMove="1" noResize="1" noEditPoints="1" noAdjustHandles="1" noChangeArrowheads="1" noChangeShapeType="1" noTextEdit="1"/>
              </p:cNvSpPr>
              <p:nvPr/>
            </p:nvSpPr>
            <p:spPr>
              <a:xfrm>
                <a:off x="8170813" y="2890247"/>
                <a:ext cx="2990819" cy="338554"/>
              </a:xfrm>
              <a:prstGeom prst="rect">
                <a:avLst/>
              </a:prstGeom>
              <a:blipFill>
                <a:blip r:embed="rId5"/>
                <a:stretch>
                  <a:fillRect b="-8929"/>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B686455-B993-4905-8B9F-EC73C1A82EA7}"/>
                  </a:ext>
                </a:extLst>
              </p:cNvPr>
              <p:cNvSpPr txBox="1"/>
              <p:nvPr/>
            </p:nvSpPr>
            <p:spPr>
              <a:xfrm>
                <a:off x="8070780" y="1857082"/>
                <a:ext cx="30908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1600" b="0" i="1" smtClean="0">
                          <a:latin typeface="Cambria Math" panose="02040503050406030204" pitchFamily="18" charset="0"/>
                        </a:rPr>
                        <m:t>…</m:t>
                      </m:r>
                    </m:oMath>
                  </m:oMathPara>
                </a14:m>
                <a:endParaRPr lang="en-ZA" sz="1600" dirty="0"/>
              </a:p>
            </p:txBody>
          </p:sp>
        </mc:Choice>
        <mc:Fallback xmlns="">
          <p:sp>
            <p:nvSpPr>
              <p:cNvPr id="13" name="TextBox 12">
                <a:extLst>
                  <a:ext uri="{FF2B5EF4-FFF2-40B4-BE49-F238E27FC236}">
                    <a16:creationId xmlns:a16="http://schemas.microsoft.com/office/drawing/2014/main" id="{3B686455-B993-4905-8B9F-EC73C1A82EA7}"/>
                  </a:ext>
                </a:extLst>
              </p:cNvPr>
              <p:cNvSpPr txBox="1">
                <a:spLocks noRot="1" noChangeAspect="1" noMove="1" noResize="1" noEditPoints="1" noAdjustHandles="1" noChangeArrowheads="1" noChangeShapeType="1" noTextEdit="1"/>
              </p:cNvSpPr>
              <p:nvPr/>
            </p:nvSpPr>
            <p:spPr>
              <a:xfrm>
                <a:off x="8070780" y="1857082"/>
                <a:ext cx="3090852" cy="338554"/>
              </a:xfrm>
              <a:prstGeom prst="rect">
                <a:avLst/>
              </a:prstGeom>
              <a:blipFill>
                <a:blip r:embed="rId6"/>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486BAC-D99B-4F78-B719-5C1C89FCC9A0}"/>
                  </a:ext>
                </a:extLst>
              </p:cNvPr>
              <p:cNvSpPr txBox="1"/>
              <p:nvPr/>
            </p:nvSpPr>
            <p:spPr>
              <a:xfrm>
                <a:off x="8070780" y="3231488"/>
                <a:ext cx="30908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ZA" sz="1600" b="0" i="1" smtClean="0">
                          <a:latin typeface="Cambria Math" panose="02040503050406030204" pitchFamily="18" charset="0"/>
                        </a:rPr>
                        <m:t>…</m:t>
                      </m:r>
                    </m:oMath>
                  </m:oMathPara>
                </a14:m>
                <a:endParaRPr lang="en-ZA" sz="1600" dirty="0"/>
              </a:p>
            </p:txBody>
          </p:sp>
        </mc:Choice>
        <mc:Fallback xmlns="">
          <p:sp>
            <p:nvSpPr>
              <p:cNvPr id="14" name="TextBox 13">
                <a:extLst>
                  <a:ext uri="{FF2B5EF4-FFF2-40B4-BE49-F238E27FC236}">
                    <a16:creationId xmlns:a16="http://schemas.microsoft.com/office/drawing/2014/main" id="{C7486BAC-D99B-4F78-B719-5C1C89FCC9A0}"/>
                  </a:ext>
                </a:extLst>
              </p:cNvPr>
              <p:cNvSpPr txBox="1">
                <a:spLocks noRot="1" noChangeAspect="1" noMove="1" noResize="1" noEditPoints="1" noAdjustHandles="1" noChangeArrowheads="1" noChangeShapeType="1" noTextEdit="1"/>
              </p:cNvSpPr>
              <p:nvPr/>
            </p:nvSpPr>
            <p:spPr>
              <a:xfrm>
                <a:off x="8070780" y="3231488"/>
                <a:ext cx="3090852" cy="338554"/>
              </a:xfrm>
              <a:prstGeom prst="rect">
                <a:avLst/>
              </a:prstGeom>
              <a:blipFill>
                <a:blip r:embed="rId7"/>
                <a:stretch>
                  <a:fillRect/>
                </a:stretch>
              </a:blipFill>
            </p:spPr>
            <p:txBody>
              <a:bodyPr/>
              <a:lstStyle/>
              <a:p>
                <a:r>
                  <a:rPr lang="en-ZA">
                    <a:noFill/>
                  </a:rPr>
                  <a:t> </a:t>
                </a:r>
              </a:p>
            </p:txBody>
          </p:sp>
        </mc:Fallback>
      </mc:AlternateContent>
      <p:pic>
        <p:nvPicPr>
          <p:cNvPr id="16" name="Picture 15">
            <a:extLst>
              <a:ext uri="{FF2B5EF4-FFF2-40B4-BE49-F238E27FC236}">
                <a16:creationId xmlns:a16="http://schemas.microsoft.com/office/drawing/2014/main" id="{0A8D2C93-7A5E-47E9-9E72-E205CF170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7440" y="4750911"/>
            <a:ext cx="6096002" cy="1586144"/>
          </a:xfrm>
          <a:prstGeom prst="rect">
            <a:avLst/>
          </a:prstGeom>
        </p:spPr>
      </p:pic>
      <p:sp>
        <p:nvSpPr>
          <p:cNvPr id="18" name="Rectangle 17">
            <a:extLst>
              <a:ext uri="{FF2B5EF4-FFF2-40B4-BE49-F238E27FC236}">
                <a16:creationId xmlns:a16="http://schemas.microsoft.com/office/drawing/2014/main" id="{352FD2D5-9DDC-4039-8EC0-4261F811C548}"/>
              </a:ext>
            </a:extLst>
          </p:cNvPr>
          <p:cNvSpPr/>
          <p:nvPr/>
        </p:nvSpPr>
        <p:spPr>
          <a:xfrm>
            <a:off x="4131166" y="4243837"/>
            <a:ext cx="2829685" cy="523220"/>
          </a:xfrm>
          <a:prstGeom prst="rect">
            <a:avLst/>
          </a:prstGeom>
        </p:spPr>
        <p:txBody>
          <a:bodyPr wrap="none">
            <a:spAutoFit/>
          </a:bodyPr>
          <a:lstStyle/>
          <a:p>
            <a:pPr algn="ctr"/>
            <a:r>
              <a:rPr lang="en-ZA" sz="2800" b="1" dirty="0"/>
              <a:t>Implement &amp; Test</a:t>
            </a:r>
          </a:p>
        </p:txBody>
      </p:sp>
      <p:sp>
        <p:nvSpPr>
          <p:cNvPr id="19" name="Arrow: Bent-Up 18">
            <a:extLst>
              <a:ext uri="{FF2B5EF4-FFF2-40B4-BE49-F238E27FC236}">
                <a16:creationId xmlns:a16="http://schemas.microsoft.com/office/drawing/2014/main" id="{8E7C3802-803B-4A66-9732-D67F08FF41EF}"/>
              </a:ext>
            </a:extLst>
          </p:cNvPr>
          <p:cNvSpPr/>
          <p:nvPr/>
        </p:nvSpPr>
        <p:spPr>
          <a:xfrm rot="5400000" flipV="1">
            <a:off x="8213303" y="4103760"/>
            <a:ext cx="1861400" cy="1341118"/>
          </a:xfrm>
          <a:prstGeom prst="bentUpArrow">
            <a:avLst>
              <a:gd name="adj1" fmla="val 10767"/>
              <a:gd name="adj2" fmla="val 12243"/>
              <a:gd name="adj3" fmla="val 14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rgbClr val="FF0000"/>
              </a:solidFill>
            </a:endParaRPr>
          </a:p>
        </p:txBody>
      </p:sp>
      <p:sp>
        <p:nvSpPr>
          <p:cNvPr id="20" name="Arrow: Bent-Up 19">
            <a:extLst>
              <a:ext uri="{FF2B5EF4-FFF2-40B4-BE49-F238E27FC236}">
                <a16:creationId xmlns:a16="http://schemas.microsoft.com/office/drawing/2014/main" id="{98460B20-8E07-4909-A639-38760C44F26A}"/>
              </a:ext>
            </a:extLst>
          </p:cNvPr>
          <p:cNvSpPr/>
          <p:nvPr/>
        </p:nvSpPr>
        <p:spPr>
          <a:xfrm rot="10800000" flipV="1">
            <a:off x="825613" y="3866537"/>
            <a:ext cx="1551826" cy="1842466"/>
          </a:xfrm>
          <a:prstGeom prst="bentUpArrow">
            <a:avLst>
              <a:gd name="adj1" fmla="val 7857"/>
              <a:gd name="adj2" fmla="val 12243"/>
              <a:gd name="adj3" fmla="val 14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rgbClr val="FF0000"/>
              </a:solidFill>
            </a:endParaRPr>
          </a:p>
        </p:txBody>
      </p:sp>
    </p:spTree>
    <p:extLst>
      <p:ext uri="{BB962C8B-B14F-4D97-AF65-F5344CB8AC3E}">
        <p14:creationId xmlns:p14="http://schemas.microsoft.com/office/powerpoint/2010/main" val="44359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3BE8-583C-4B37-B9F0-83D58535DEF9}"/>
              </a:ext>
            </a:extLst>
          </p:cNvPr>
          <p:cNvSpPr>
            <a:spLocks noGrp="1"/>
          </p:cNvSpPr>
          <p:nvPr>
            <p:ph type="title"/>
          </p:nvPr>
        </p:nvSpPr>
        <p:spPr/>
        <p:txBody>
          <a:bodyPr/>
          <a:lstStyle/>
          <a:p>
            <a:r>
              <a:rPr lang="en-ZA" dirty="0"/>
              <a:t>Modelling</a:t>
            </a:r>
          </a:p>
        </p:txBody>
      </p:sp>
      <p:pic>
        <p:nvPicPr>
          <p:cNvPr id="132" name="Picture 131">
            <a:extLst>
              <a:ext uri="{FF2B5EF4-FFF2-40B4-BE49-F238E27FC236}">
                <a16:creationId xmlns:a16="http://schemas.microsoft.com/office/drawing/2014/main" id="{F23DD85A-4FDE-4780-8708-8E996AC81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176" y="4762083"/>
            <a:ext cx="3319150" cy="1767947"/>
          </a:xfrm>
          <a:prstGeom prst="rect">
            <a:avLst/>
          </a:prstGeom>
        </p:spPr>
      </p:pic>
      <p:pic>
        <p:nvPicPr>
          <p:cNvPr id="1026" name="Picture 2" descr="Image result for skateboarder ollie">
            <a:extLst>
              <a:ext uri="{FF2B5EF4-FFF2-40B4-BE49-F238E27FC236}">
                <a16:creationId xmlns:a16="http://schemas.microsoft.com/office/drawing/2014/main" id="{4B7DBFED-A9DC-401D-8DD2-168EEFEBAB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73" t="9631" r="40766" b="27393"/>
          <a:stretch/>
        </p:blipFill>
        <p:spPr bwMode="auto">
          <a:xfrm>
            <a:off x="936495" y="1589205"/>
            <a:ext cx="4010331" cy="4816077"/>
          </a:xfrm>
          <a:prstGeom prst="rect">
            <a:avLst/>
          </a:prstGeom>
          <a:noFill/>
          <a:extLst>
            <a:ext uri="{909E8E84-426E-40DD-AFC4-6F175D3DCCD1}">
              <a14:hiddenFill xmlns:a14="http://schemas.microsoft.com/office/drawing/2010/main">
                <a:solidFill>
                  <a:srgbClr val="FFFFFF"/>
                </a:solidFill>
              </a14:hiddenFill>
            </a:ext>
          </a:extLst>
        </p:spPr>
      </p:pic>
      <p:sp>
        <p:nvSpPr>
          <p:cNvPr id="133" name="Arrow: Right 132">
            <a:extLst>
              <a:ext uri="{FF2B5EF4-FFF2-40B4-BE49-F238E27FC236}">
                <a16:creationId xmlns:a16="http://schemas.microsoft.com/office/drawing/2014/main" id="{96E8077A-8566-4EDC-8A5D-A3CE2A3D7D2A}"/>
              </a:ext>
            </a:extLst>
          </p:cNvPr>
          <p:cNvSpPr/>
          <p:nvPr/>
        </p:nvSpPr>
        <p:spPr>
          <a:xfrm>
            <a:off x="4637272" y="2699449"/>
            <a:ext cx="2019560" cy="29028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rgbClr val="FF0000"/>
              </a:solidFill>
            </a:endParaRPr>
          </a:p>
        </p:txBody>
      </p:sp>
      <p:sp>
        <p:nvSpPr>
          <p:cNvPr id="135" name="Arrow: Right 134">
            <a:extLst>
              <a:ext uri="{FF2B5EF4-FFF2-40B4-BE49-F238E27FC236}">
                <a16:creationId xmlns:a16="http://schemas.microsoft.com/office/drawing/2014/main" id="{7356ED23-0886-469B-82F9-E2BD8230B987}"/>
              </a:ext>
            </a:extLst>
          </p:cNvPr>
          <p:cNvSpPr/>
          <p:nvPr/>
        </p:nvSpPr>
        <p:spPr>
          <a:xfrm>
            <a:off x="3429330" y="5646057"/>
            <a:ext cx="3227502" cy="268375"/>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rgbClr val="FF0000"/>
              </a:solidFill>
            </a:endParaRPr>
          </a:p>
        </p:txBody>
      </p:sp>
      <p:sp>
        <p:nvSpPr>
          <p:cNvPr id="134" name="TextBox 133">
            <a:extLst>
              <a:ext uri="{FF2B5EF4-FFF2-40B4-BE49-F238E27FC236}">
                <a16:creationId xmlns:a16="http://schemas.microsoft.com/office/drawing/2014/main" id="{0EF206EA-FFA6-4DB6-B2FE-21F51CCDF379}"/>
              </a:ext>
            </a:extLst>
          </p:cNvPr>
          <p:cNvSpPr txBox="1"/>
          <p:nvPr/>
        </p:nvSpPr>
        <p:spPr>
          <a:xfrm>
            <a:off x="4614636" y="2300968"/>
            <a:ext cx="1857828" cy="369332"/>
          </a:xfrm>
          <a:prstGeom prst="rect">
            <a:avLst/>
          </a:prstGeom>
          <a:solidFill>
            <a:schemeClr val="bg1"/>
          </a:solidFill>
          <a:ln>
            <a:solidFill>
              <a:schemeClr val="accent1"/>
            </a:solidFill>
          </a:ln>
        </p:spPr>
        <p:txBody>
          <a:bodyPr wrap="square" rtlCol="0">
            <a:spAutoFit/>
          </a:bodyPr>
          <a:lstStyle/>
          <a:p>
            <a:pPr algn="ctr"/>
            <a:r>
              <a:rPr lang="en-ZA" dirty="0"/>
              <a:t>Skateboarder</a:t>
            </a:r>
          </a:p>
        </p:txBody>
      </p:sp>
      <p:sp>
        <p:nvSpPr>
          <p:cNvPr id="137" name="TextBox 136">
            <a:extLst>
              <a:ext uri="{FF2B5EF4-FFF2-40B4-BE49-F238E27FC236}">
                <a16:creationId xmlns:a16="http://schemas.microsoft.com/office/drawing/2014/main" id="{428B1FCA-52D1-49A7-9B27-E3C3465CD79E}"/>
              </a:ext>
            </a:extLst>
          </p:cNvPr>
          <p:cNvSpPr txBox="1"/>
          <p:nvPr/>
        </p:nvSpPr>
        <p:spPr>
          <a:xfrm>
            <a:off x="4247800" y="5218427"/>
            <a:ext cx="1857828" cy="369332"/>
          </a:xfrm>
          <a:prstGeom prst="rect">
            <a:avLst/>
          </a:prstGeom>
          <a:solidFill>
            <a:schemeClr val="bg1"/>
          </a:solidFill>
          <a:ln>
            <a:solidFill>
              <a:schemeClr val="accent1"/>
            </a:solidFill>
          </a:ln>
        </p:spPr>
        <p:txBody>
          <a:bodyPr wrap="square" rtlCol="0">
            <a:spAutoFit/>
          </a:bodyPr>
          <a:lstStyle/>
          <a:p>
            <a:pPr algn="ctr"/>
            <a:r>
              <a:rPr lang="en-ZA" dirty="0"/>
              <a:t>Skateboard</a:t>
            </a:r>
          </a:p>
        </p:txBody>
      </p:sp>
      <p:pic>
        <p:nvPicPr>
          <p:cNvPr id="136" name="Picture 135">
            <a:extLst>
              <a:ext uri="{FF2B5EF4-FFF2-40B4-BE49-F238E27FC236}">
                <a16:creationId xmlns:a16="http://schemas.microsoft.com/office/drawing/2014/main" id="{8ED83E3D-D60C-488F-B90C-ECAF5B0A7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689" y="434523"/>
            <a:ext cx="3557568" cy="44479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E3A0CE-CF78-41FE-BAB9-C69489D6072B}"/>
                  </a:ext>
                </a:extLst>
              </p:cNvPr>
              <p:cNvSpPr txBox="1"/>
              <p:nvPr/>
            </p:nvSpPr>
            <p:spPr>
              <a:xfrm>
                <a:off x="9270609" y="199452"/>
                <a:ext cx="2762531" cy="707886"/>
              </a:xfrm>
              <a:prstGeom prst="rect">
                <a:avLst/>
              </a:prstGeom>
              <a:noFill/>
            </p:spPr>
            <p:txBody>
              <a:bodyPr wrap="square" rtlCol="0">
                <a:spAutoFit/>
              </a:bodyPr>
              <a:lstStyle/>
              <a:p>
                <a:r>
                  <a:rPr lang="en-ZA" sz="2000" b="1" dirty="0">
                    <a:solidFill>
                      <a:schemeClr val="accent1"/>
                    </a:solidFill>
                  </a:rPr>
                  <a:t>Euler-Lagrange Method</a:t>
                </a:r>
              </a:p>
              <a:p>
                <a:r>
                  <a:rPr lang="en-ZA" sz="2000" dirty="0"/>
                  <a:t>→ </a:t>
                </a:r>
                <a14:m>
                  <m:oMath xmlns:m="http://schemas.openxmlformats.org/officeDocument/2006/math">
                    <m:r>
                      <a:rPr lang="en-ZA" sz="2000" i="1" dirty="0" smtClean="0">
                        <a:latin typeface="Cambria Math" panose="02040503050406030204" pitchFamily="18" charset="0"/>
                      </a:rPr>
                      <m:t>𝐸</m:t>
                    </m:r>
                    <m:r>
                      <a:rPr lang="en-ZA" sz="2000" b="0" i="1" dirty="0" smtClean="0">
                        <a:latin typeface="Cambria Math" panose="02040503050406030204" pitchFamily="18" charset="0"/>
                      </a:rPr>
                      <m:t>𝑂</m:t>
                    </m:r>
                    <m:r>
                      <a:rPr lang="en-ZA" sz="2000" i="1" dirty="0" smtClean="0">
                        <a:latin typeface="Cambria Math" panose="02040503050406030204" pitchFamily="18" charset="0"/>
                      </a:rPr>
                      <m:t>𝑀</m:t>
                    </m:r>
                    <m:r>
                      <a:rPr lang="en-ZA" sz="2000" b="0" i="1" dirty="0" smtClean="0">
                        <a:latin typeface="Cambria Math" panose="02040503050406030204" pitchFamily="18" charset="0"/>
                      </a:rPr>
                      <m:t>𝑠</m:t>
                    </m:r>
                    <m:r>
                      <a:rPr lang="en-ZA" sz="2000" i="1" dirty="0" smtClean="0">
                        <a:latin typeface="Cambria Math" panose="02040503050406030204" pitchFamily="18" charset="0"/>
                      </a:rPr>
                      <m:t> =</m:t>
                    </m:r>
                    <m:r>
                      <a:rPr lang="en-ZA" sz="2000" b="0" i="1" dirty="0" smtClean="0">
                        <a:latin typeface="Cambria Math" panose="02040503050406030204" pitchFamily="18" charset="0"/>
                      </a:rPr>
                      <m:t>…</m:t>
                    </m:r>
                  </m:oMath>
                </a14:m>
                <a:r>
                  <a:rPr lang="en-ZA" sz="2000" dirty="0"/>
                  <a:t> </a:t>
                </a:r>
              </a:p>
            </p:txBody>
          </p:sp>
        </mc:Choice>
        <mc:Fallback xmlns="">
          <p:sp>
            <p:nvSpPr>
              <p:cNvPr id="3" name="TextBox 2">
                <a:extLst>
                  <a:ext uri="{FF2B5EF4-FFF2-40B4-BE49-F238E27FC236}">
                    <a16:creationId xmlns:a16="http://schemas.microsoft.com/office/drawing/2014/main" id="{86E3A0CE-CF78-41FE-BAB9-C69489D6072B}"/>
                  </a:ext>
                </a:extLst>
              </p:cNvPr>
              <p:cNvSpPr txBox="1">
                <a:spLocks noRot="1" noChangeAspect="1" noMove="1" noResize="1" noEditPoints="1" noAdjustHandles="1" noChangeArrowheads="1" noChangeShapeType="1" noTextEdit="1"/>
              </p:cNvSpPr>
              <p:nvPr/>
            </p:nvSpPr>
            <p:spPr>
              <a:xfrm>
                <a:off x="9270609" y="199452"/>
                <a:ext cx="2762531" cy="707886"/>
              </a:xfrm>
              <a:prstGeom prst="rect">
                <a:avLst/>
              </a:prstGeom>
              <a:blipFill>
                <a:blip r:embed="rId6"/>
                <a:stretch>
                  <a:fillRect l="-2428" t="-5172" b="-14655"/>
                </a:stretch>
              </a:blipFill>
            </p:spPr>
            <p:txBody>
              <a:bodyPr/>
              <a:lstStyle/>
              <a:p>
                <a:r>
                  <a:rPr lang="en-ZA">
                    <a:noFill/>
                  </a:rPr>
                  <a:t> </a:t>
                </a:r>
              </a:p>
            </p:txBody>
          </p:sp>
        </mc:Fallback>
      </mc:AlternateContent>
      <p:sp>
        <p:nvSpPr>
          <p:cNvPr id="4" name="TextBox 3">
            <a:extLst>
              <a:ext uri="{FF2B5EF4-FFF2-40B4-BE49-F238E27FC236}">
                <a16:creationId xmlns:a16="http://schemas.microsoft.com/office/drawing/2014/main" id="{E127402B-9D48-4D98-8777-D8389EA888CF}"/>
              </a:ext>
            </a:extLst>
          </p:cNvPr>
          <p:cNvSpPr txBox="1"/>
          <p:nvPr/>
        </p:nvSpPr>
        <p:spPr>
          <a:xfrm>
            <a:off x="1001486" y="6353063"/>
            <a:ext cx="3891574" cy="461665"/>
          </a:xfrm>
          <a:prstGeom prst="rect">
            <a:avLst/>
          </a:prstGeom>
          <a:noFill/>
        </p:spPr>
        <p:txBody>
          <a:bodyPr wrap="square" rtlCol="0">
            <a:spAutoFit/>
          </a:bodyPr>
          <a:lstStyle/>
          <a:p>
            <a:r>
              <a:rPr lang="en-ZA" sz="1200" dirty="0"/>
              <a:t>https://sidewalkmag.com/skateboard-tricks/beginner-tricks/how-to-ollie-sidewalk-basics.html/2</a:t>
            </a:r>
          </a:p>
        </p:txBody>
      </p:sp>
    </p:spTree>
    <p:extLst>
      <p:ext uri="{BB962C8B-B14F-4D97-AF65-F5344CB8AC3E}">
        <p14:creationId xmlns:p14="http://schemas.microsoft.com/office/powerpoint/2010/main" val="260923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3BE8-583C-4B37-B9F0-83D58535DEF9}"/>
              </a:ext>
            </a:extLst>
          </p:cNvPr>
          <p:cNvSpPr>
            <a:spLocks noGrp="1"/>
          </p:cNvSpPr>
          <p:nvPr>
            <p:ph type="title"/>
          </p:nvPr>
        </p:nvSpPr>
        <p:spPr/>
        <p:txBody>
          <a:bodyPr/>
          <a:lstStyle/>
          <a:p>
            <a:r>
              <a:rPr lang="en-ZA" dirty="0"/>
              <a:t>Modelling</a:t>
            </a:r>
          </a:p>
        </p:txBody>
      </p:sp>
      <p:pic>
        <p:nvPicPr>
          <p:cNvPr id="1026" name="Picture 2" descr="Image result for skateboarder ollie">
            <a:extLst>
              <a:ext uri="{FF2B5EF4-FFF2-40B4-BE49-F238E27FC236}">
                <a16:creationId xmlns:a16="http://schemas.microsoft.com/office/drawing/2014/main" id="{4B7DBFED-A9DC-401D-8DD2-168EEFEBA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73" t="9631" r="40766" b="25768"/>
          <a:stretch/>
        </p:blipFill>
        <p:spPr bwMode="auto">
          <a:xfrm>
            <a:off x="7265443" y="1314153"/>
            <a:ext cx="4010331" cy="49403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27402B-9D48-4D98-8777-D8389EA888CF}"/>
              </a:ext>
            </a:extLst>
          </p:cNvPr>
          <p:cNvSpPr txBox="1"/>
          <p:nvPr/>
        </p:nvSpPr>
        <p:spPr>
          <a:xfrm>
            <a:off x="7381093" y="6282811"/>
            <a:ext cx="3891574" cy="461665"/>
          </a:xfrm>
          <a:prstGeom prst="rect">
            <a:avLst/>
          </a:prstGeom>
          <a:noFill/>
        </p:spPr>
        <p:txBody>
          <a:bodyPr wrap="square" rtlCol="0">
            <a:spAutoFit/>
          </a:bodyPr>
          <a:lstStyle/>
          <a:p>
            <a:r>
              <a:rPr lang="en-ZA" sz="1200" dirty="0"/>
              <a:t>https://sidewalkmag.com/skateboard-tricks/beginner-tricks/how-to-ollie-sidewalk-basics.html/2</a:t>
            </a:r>
          </a:p>
        </p:txBody>
      </p:sp>
      <p:sp>
        <p:nvSpPr>
          <p:cNvPr id="5" name="Oval 4">
            <a:extLst>
              <a:ext uri="{FF2B5EF4-FFF2-40B4-BE49-F238E27FC236}">
                <a16:creationId xmlns:a16="http://schemas.microsoft.com/office/drawing/2014/main" id="{D995F327-9BB5-4FE8-8CCD-297F36200E94}"/>
              </a:ext>
            </a:extLst>
          </p:cNvPr>
          <p:cNvSpPr/>
          <p:nvPr/>
        </p:nvSpPr>
        <p:spPr>
          <a:xfrm>
            <a:off x="8193024" y="5329268"/>
            <a:ext cx="461665" cy="46166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Oval 12">
            <a:extLst>
              <a:ext uri="{FF2B5EF4-FFF2-40B4-BE49-F238E27FC236}">
                <a16:creationId xmlns:a16="http://schemas.microsoft.com/office/drawing/2014/main" id="{E8DCFA4D-8CC6-494F-A1E1-7AB749A1305F}"/>
              </a:ext>
            </a:extLst>
          </p:cNvPr>
          <p:cNvSpPr/>
          <p:nvPr/>
        </p:nvSpPr>
        <p:spPr>
          <a:xfrm>
            <a:off x="9783425" y="4640923"/>
            <a:ext cx="461665" cy="46166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a:extLst>
              <a:ext uri="{FF2B5EF4-FFF2-40B4-BE49-F238E27FC236}">
                <a16:creationId xmlns:a16="http://schemas.microsoft.com/office/drawing/2014/main" id="{18E89BFF-8F32-4D21-B5A8-5FBFC3C31E4F}"/>
              </a:ext>
            </a:extLst>
          </p:cNvPr>
          <p:cNvSpPr/>
          <p:nvPr/>
        </p:nvSpPr>
        <p:spPr>
          <a:xfrm>
            <a:off x="7815233" y="5533991"/>
            <a:ext cx="461665" cy="46166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Oval 14">
            <a:extLst>
              <a:ext uri="{FF2B5EF4-FFF2-40B4-BE49-F238E27FC236}">
                <a16:creationId xmlns:a16="http://schemas.microsoft.com/office/drawing/2014/main" id="{D5692DEE-2395-4B51-B638-04F6FA5904ED}"/>
              </a:ext>
            </a:extLst>
          </p:cNvPr>
          <p:cNvSpPr/>
          <p:nvPr/>
        </p:nvSpPr>
        <p:spPr>
          <a:xfrm>
            <a:off x="8523892" y="5616346"/>
            <a:ext cx="461665" cy="461665"/>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Oval 15">
            <a:extLst>
              <a:ext uri="{FF2B5EF4-FFF2-40B4-BE49-F238E27FC236}">
                <a16:creationId xmlns:a16="http://schemas.microsoft.com/office/drawing/2014/main" id="{00801972-4BC2-446C-9697-8DC6DCC904FE}"/>
              </a:ext>
            </a:extLst>
          </p:cNvPr>
          <p:cNvSpPr/>
          <p:nvPr/>
        </p:nvSpPr>
        <p:spPr>
          <a:xfrm>
            <a:off x="9602229" y="5102588"/>
            <a:ext cx="461665" cy="461665"/>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7" name="Straight Connector 6">
            <a:extLst>
              <a:ext uri="{FF2B5EF4-FFF2-40B4-BE49-F238E27FC236}">
                <a16:creationId xmlns:a16="http://schemas.microsoft.com/office/drawing/2014/main" id="{41631864-6597-42FC-BB1F-3A76D1CB8861}"/>
              </a:ext>
            </a:extLst>
          </p:cNvPr>
          <p:cNvCxnSpPr/>
          <p:nvPr/>
        </p:nvCxnSpPr>
        <p:spPr>
          <a:xfrm flipV="1">
            <a:off x="7589520" y="6189660"/>
            <a:ext cx="3474720" cy="1411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1E3143-29E4-433E-8EFF-05AFA304A9F4}"/>
              </a:ext>
            </a:extLst>
          </p:cNvPr>
          <p:cNvSpPr txBox="1"/>
          <p:nvPr/>
        </p:nvSpPr>
        <p:spPr>
          <a:xfrm>
            <a:off x="650314" y="1538926"/>
            <a:ext cx="4901184" cy="1138773"/>
          </a:xfrm>
          <a:prstGeom prst="rect">
            <a:avLst/>
          </a:prstGeom>
          <a:noFill/>
        </p:spPr>
        <p:txBody>
          <a:bodyPr wrap="square" rtlCol="0">
            <a:spAutoFit/>
          </a:bodyPr>
          <a:lstStyle/>
          <a:p>
            <a:r>
              <a:rPr lang="en-ZA" sz="2800" dirty="0">
                <a:solidFill>
                  <a:schemeClr val="accent1"/>
                </a:solidFill>
              </a:rPr>
              <a:t>The foot-deck contact</a:t>
            </a:r>
          </a:p>
          <a:p>
            <a:pPr marL="285750" indent="-285750">
              <a:buFont typeface="Arial" panose="020B0604020202020204" pitchFamily="34" charset="0"/>
              <a:buChar char="•"/>
            </a:pPr>
            <a:r>
              <a:rPr lang="en-ZA" sz="2000" dirty="0"/>
              <a:t>Normal force – Inelastic</a:t>
            </a:r>
          </a:p>
          <a:p>
            <a:pPr marL="285750" indent="-285750">
              <a:buFont typeface="Arial" panose="020B0604020202020204" pitchFamily="34" charset="0"/>
              <a:buChar char="•"/>
            </a:pPr>
            <a:r>
              <a:rPr lang="en-ZA" sz="2000" dirty="0"/>
              <a:t>Friction force – Coulomb friction</a:t>
            </a:r>
          </a:p>
        </p:txBody>
      </p:sp>
      <p:sp>
        <p:nvSpPr>
          <p:cNvPr id="20" name="TextBox 19">
            <a:extLst>
              <a:ext uri="{FF2B5EF4-FFF2-40B4-BE49-F238E27FC236}">
                <a16:creationId xmlns:a16="http://schemas.microsoft.com/office/drawing/2014/main" id="{4E56517A-D005-455E-BA80-8A1258B8D18B}"/>
              </a:ext>
            </a:extLst>
          </p:cNvPr>
          <p:cNvSpPr txBox="1"/>
          <p:nvPr/>
        </p:nvSpPr>
        <p:spPr>
          <a:xfrm>
            <a:off x="650314" y="2877554"/>
            <a:ext cx="4901184" cy="1138773"/>
          </a:xfrm>
          <a:prstGeom prst="rect">
            <a:avLst/>
          </a:prstGeom>
          <a:noFill/>
        </p:spPr>
        <p:txBody>
          <a:bodyPr wrap="square" rtlCol="0">
            <a:spAutoFit/>
          </a:bodyPr>
          <a:lstStyle/>
          <a:p>
            <a:r>
              <a:rPr lang="en-ZA" sz="2800" dirty="0">
                <a:solidFill>
                  <a:schemeClr val="accent3"/>
                </a:solidFill>
              </a:rPr>
              <a:t>The wheel-ground contact</a:t>
            </a:r>
          </a:p>
          <a:p>
            <a:pPr marL="285750" indent="-285750">
              <a:buFont typeface="Arial" panose="020B0604020202020204" pitchFamily="34" charset="0"/>
              <a:buChar char="•"/>
            </a:pPr>
            <a:r>
              <a:rPr lang="en-ZA" sz="2000" dirty="0"/>
              <a:t>Normal force – Inelastic</a:t>
            </a:r>
          </a:p>
          <a:p>
            <a:pPr marL="285750" indent="-285750">
              <a:buFont typeface="Arial" panose="020B0604020202020204" pitchFamily="34" charset="0"/>
              <a:buChar char="•"/>
            </a:pPr>
            <a:r>
              <a:rPr lang="en-ZA" sz="2000" dirty="0"/>
              <a:t>Negligible friction</a:t>
            </a:r>
          </a:p>
        </p:txBody>
      </p:sp>
      <p:sp>
        <p:nvSpPr>
          <p:cNvPr id="21" name="TextBox 20">
            <a:extLst>
              <a:ext uri="{FF2B5EF4-FFF2-40B4-BE49-F238E27FC236}">
                <a16:creationId xmlns:a16="http://schemas.microsoft.com/office/drawing/2014/main" id="{0DE1B135-350D-46AD-9AA8-3A188FFBB90B}"/>
              </a:ext>
            </a:extLst>
          </p:cNvPr>
          <p:cNvSpPr txBox="1"/>
          <p:nvPr/>
        </p:nvSpPr>
        <p:spPr>
          <a:xfrm>
            <a:off x="650314" y="4216182"/>
            <a:ext cx="4901184" cy="830997"/>
          </a:xfrm>
          <a:prstGeom prst="rect">
            <a:avLst/>
          </a:prstGeom>
          <a:noFill/>
        </p:spPr>
        <p:txBody>
          <a:bodyPr wrap="square" rtlCol="0">
            <a:spAutoFit/>
          </a:bodyPr>
          <a:lstStyle/>
          <a:p>
            <a:r>
              <a:rPr lang="en-ZA" sz="2800" dirty="0">
                <a:solidFill>
                  <a:schemeClr val="accent4"/>
                </a:solidFill>
              </a:rPr>
              <a:t>The tail-ground contact</a:t>
            </a:r>
          </a:p>
          <a:p>
            <a:pPr marL="285750" indent="-285750">
              <a:buFont typeface="Arial" panose="020B0604020202020204" pitchFamily="34" charset="0"/>
              <a:buChar char="•"/>
            </a:pPr>
            <a:r>
              <a:rPr lang="en-ZA" sz="2000" dirty="0"/>
              <a:t>Elastic “pop”</a:t>
            </a:r>
          </a:p>
        </p:txBody>
      </p:sp>
      <p:sp>
        <p:nvSpPr>
          <p:cNvPr id="22" name="TextBox 21">
            <a:extLst>
              <a:ext uri="{FF2B5EF4-FFF2-40B4-BE49-F238E27FC236}">
                <a16:creationId xmlns:a16="http://schemas.microsoft.com/office/drawing/2014/main" id="{14DCDE07-4678-498F-ABC4-760A0D550A17}"/>
              </a:ext>
            </a:extLst>
          </p:cNvPr>
          <p:cNvSpPr txBox="1"/>
          <p:nvPr/>
        </p:nvSpPr>
        <p:spPr>
          <a:xfrm>
            <a:off x="698346" y="5312915"/>
            <a:ext cx="4901184" cy="830997"/>
          </a:xfrm>
          <a:prstGeom prst="rect">
            <a:avLst/>
          </a:prstGeom>
          <a:noFill/>
        </p:spPr>
        <p:txBody>
          <a:bodyPr wrap="square" rtlCol="0">
            <a:spAutoFit/>
          </a:bodyPr>
          <a:lstStyle/>
          <a:p>
            <a:r>
              <a:rPr lang="en-ZA" sz="2800" dirty="0">
                <a:solidFill>
                  <a:schemeClr val="accent6"/>
                </a:solidFill>
              </a:rPr>
              <a:t>The variable ground</a:t>
            </a:r>
          </a:p>
          <a:p>
            <a:pPr marL="285750" indent="-285750">
              <a:buFont typeface="Arial" panose="020B0604020202020204" pitchFamily="34" charset="0"/>
              <a:buChar char="•"/>
            </a:pPr>
            <a:r>
              <a:rPr lang="en-ZA" sz="2000" dirty="0"/>
              <a:t>Step-up or step-down</a:t>
            </a:r>
          </a:p>
        </p:txBody>
      </p:sp>
    </p:spTree>
    <p:extLst>
      <p:ext uri="{BB962C8B-B14F-4D97-AF65-F5344CB8AC3E}">
        <p14:creationId xmlns:p14="http://schemas.microsoft.com/office/powerpoint/2010/main" val="421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E4E6-4CFD-41F5-9A07-7AFEB2C73479}"/>
              </a:ext>
            </a:extLst>
          </p:cNvPr>
          <p:cNvSpPr>
            <a:spLocks noGrp="1"/>
          </p:cNvSpPr>
          <p:nvPr>
            <p:ph type="title"/>
          </p:nvPr>
        </p:nvSpPr>
        <p:spPr/>
        <p:txBody>
          <a:bodyPr/>
          <a:lstStyle/>
          <a:p>
            <a:r>
              <a:rPr lang="en-US" dirty="0"/>
              <a:t>Formulating the Problem - Contacts</a:t>
            </a:r>
            <a:endParaRPr lang="en-ZA" dirty="0"/>
          </a:p>
        </p:txBody>
      </p:sp>
      <p:sp>
        <p:nvSpPr>
          <p:cNvPr id="3" name="Content Placeholder 2">
            <a:extLst>
              <a:ext uri="{FF2B5EF4-FFF2-40B4-BE49-F238E27FC236}">
                <a16:creationId xmlns:a16="http://schemas.microsoft.com/office/drawing/2014/main" id="{8838750C-E824-4E3E-A420-2F03B4049FC7}"/>
              </a:ext>
            </a:extLst>
          </p:cNvPr>
          <p:cNvSpPr>
            <a:spLocks noGrp="1"/>
          </p:cNvSpPr>
          <p:nvPr>
            <p:ph idx="1"/>
          </p:nvPr>
        </p:nvSpPr>
        <p:spPr>
          <a:xfrm>
            <a:off x="646111" y="1573916"/>
            <a:ext cx="5735419" cy="2742052"/>
          </a:xfrm>
        </p:spPr>
        <p:txBody>
          <a:bodyPr>
            <a:normAutofit/>
          </a:bodyPr>
          <a:lstStyle/>
          <a:p>
            <a:pPr marL="0" indent="0">
              <a:buClrTx/>
              <a:buNone/>
            </a:pPr>
            <a:r>
              <a:rPr lang="en-ZA" sz="2800" b="1" dirty="0"/>
              <a:t>The Hybrid Dynamics Method</a:t>
            </a:r>
          </a:p>
          <a:p>
            <a:pPr>
              <a:buClrTx/>
              <a:buFont typeface="Arial" panose="020B0604020202020204" pitchFamily="34" charset="0"/>
              <a:buChar char="•"/>
            </a:pPr>
            <a:r>
              <a:rPr lang="en-ZA" sz="2500" dirty="0"/>
              <a:t>Scheduled elastic or inelastic collisions</a:t>
            </a:r>
          </a:p>
          <a:p>
            <a:pPr>
              <a:buClrTx/>
              <a:buFont typeface="Arial" panose="020B0604020202020204" pitchFamily="34" charset="0"/>
              <a:buChar char="•"/>
            </a:pPr>
            <a:r>
              <a:rPr lang="en-ZA" sz="2500" dirty="0"/>
              <a:t>Map states before and after a condition is met</a:t>
            </a:r>
          </a:p>
          <a:p>
            <a:pPr marL="0" indent="0">
              <a:buClrTx/>
              <a:buNone/>
            </a:pPr>
            <a:endParaRPr lang="en-ZA" dirty="0"/>
          </a:p>
        </p:txBody>
      </p:sp>
      <p:grpSp>
        <p:nvGrpSpPr>
          <p:cNvPr id="6" name="Group 5">
            <a:extLst>
              <a:ext uri="{FF2B5EF4-FFF2-40B4-BE49-F238E27FC236}">
                <a16:creationId xmlns:a16="http://schemas.microsoft.com/office/drawing/2014/main" id="{45A34D9C-5A2F-4911-84A8-052F78088727}"/>
              </a:ext>
            </a:extLst>
          </p:cNvPr>
          <p:cNvGrpSpPr/>
          <p:nvPr/>
        </p:nvGrpSpPr>
        <p:grpSpPr>
          <a:xfrm>
            <a:off x="6587723" y="2578607"/>
            <a:ext cx="5029631" cy="3825037"/>
            <a:chOff x="7789905" y="3599999"/>
            <a:chExt cx="3485834" cy="2650979"/>
          </a:xfrm>
        </p:grpSpPr>
        <p:grpSp>
          <p:nvGrpSpPr>
            <p:cNvPr id="8" name="Group 7">
              <a:extLst>
                <a:ext uri="{FF2B5EF4-FFF2-40B4-BE49-F238E27FC236}">
                  <a16:creationId xmlns:a16="http://schemas.microsoft.com/office/drawing/2014/main" id="{D779764D-666F-4FCD-827E-8F0FE5714117}"/>
                </a:ext>
              </a:extLst>
            </p:cNvPr>
            <p:cNvGrpSpPr/>
            <p:nvPr/>
          </p:nvGrpSpPr>
          <p:grpSpPr>
            <a:xfrm rot="20503007">
              <a:off x="8650877" y="3899891"/>
              <a:ext cx="2167955" cy="1379008"/>
              <a:chOff x="4135781" y="3071251"/>
              <a:chExt cx="2167955" cy="1379008"/>
            </a:xfrm>
          </p:grpSpPr>
          <p:cxnSp>
            <p:nvCxnSpPr>
              <p:cNvPr id="9" name="Straight Connector 8">
                <a:extLst>
                  <a:ext uri="{FF2B5EF4-FFF2-40B4-BE49-F238E27FC236}">
                    <a16:creationId xmlns:a16="http://schemas.microsoft.com/office/drawing/2014/main" id="{2EFB662E-F8BD-448F-9788-5E8B250616F8}"/>
                  </a:ext>
                </a:extLst>
              </p:cNvPr>
              <p:cNvCxnSpPr>
                <a:cxnSpLocks/>
              </p:cNvCxnSpPr>
              <p:nvPr/>
            </p:nvCxnSpPr>
            <p:spPr>
              <a:xfrm rot="1096993" flipV="1">
                <a:off x="4135781" y="3071251"/>
                <a:ext cx="2167955" cy="1379008"/>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620D6DA-F4D0-4FE1-B922-636035DAED99}"/>
                  </a:ext>
                </a:extLst>
              </p:cNvPr>
              <p:cNvCxnSpPr>
                <a:cxnSpLocks/>
              </p:cNvCxnSpPr>
              <p:nvPr/>
            </p:nvCxnSpPr>
            <p:spPr>
              <a:xfrm rot="20749399">
                <a:off x="4920958" y="3868618"/>
                <a:ext cx="0" cy="563892"/>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11" name="Straight Arrow Connector 10">
              <a:extLst>
                <a:ext uri="{FF2B5EF4-FFF2-40B4-BE49-F238E27FC236}">
                  <a16:creationId xmlns:a16="http://schemas.microsoft.com/office/drawing/2014/main" id="{AF03C62F-97F8-4390-98FB-E7AAE3693389}"/>
                </a:ext>
              </a:extLst>
            </p:cNvPr>
            <p:cNvCxnSpPr/>
            <p:nvPr/>
          </p:nvCxnSpPr>
          <p:spPr>
            <a:xfrm>
              <a:off x="8650877" y="5379430"/>
              <a:ext cx="0" cy="706241"/>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6FBB37-2A85-4428-ACE8-EBC18D7372E8}"/>
                    </a:ext>
                  </a:extLst>
                </p:cNvPr>
                <p:cNvSpPr txBox="1"/>
                <p:nvPr/>
              </p:nvSpPr>
              <p:spPr>
                <a:xfrm>
                  <a:off x="7907922" y="5773924"/>
                  <a:ext cx="1128620"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sz="2500" b="0" i="1" smtClean="0">
                                <a:latin typeface="Cambria Math" panose="02040503050406030204" pitchFamily="18" charset="0"/>
                              </a:rPr>
                            </m:ctrlPr>
                          </m:sSubPr>
                          <m:e>
                            <m:r>
                              <a:rPr lang="en-ZA" sz="2500" b="0" i="1" smtClean="0">
                                <a:latin typeface="Cambria Math" panose="02040503050406030204" pitchFamily="18" charset="0"/>
                              </a:rPr>
                              <m:t>𝑣</m:t>
                            </m:r>
                          </m:e>
                          <m:sub>
                            <m:r>
                              <a:rPr lang="en-ZA" sz="2500" b="0" i="1" smtClean="0">
                                <a:latin typeface="Cambria Math" panose="02040503050406030204" pitchFamily="18" charset="0"/>
                              </a:rPr>
                              <m:t>𝑖</m:t>
                            </m:r>
                          </m:sub>
                        </m:sSub>
                      </m:oMath>
                    </m:oMathPara>
                  </a14:m>
                  <a:endParaRPr lang="en-ZA" sz="2500" dirty="0"/>
                </a:p>
              </p:txBody>
            </p:sp>
          </mc:Choice>
          <mc:Fallback xmlns="">
            <p:sp>
              <p:nvSpPr>
                <p:cNvPr id="12" name="TextBox 11">
                  <a:extLst>
                    <a:ext uri="{FF2B5EF4-FFF2-40B4-BE49-F238E27FC236}">
                      <a16:creationId xmlns:a16="http://schemas.microsoft.com/office/drawing/2014/main" id="{436FBB37-2A85-4428-ACE8-EBC18D7372E8}"/>
                    </a:ext>
                  </a:extLst>
                </p:cNvPr>
                <p:cNvSpPr txBox="1">
                  <a:spLocks noRot="1" noChangeAspect="1" noMove="1" noResize="1" noEditPoints="1" noAdjustHandles="1" noChangeArrowheads="1" noChangeShapeType="1" noTextEdit="1"/>
                </p:cNvSpPr>
                <p:nvPr/>
              </p:nvSpPr>
              <p:spPr>
                <a:xfrm>
                  <a:off x="7907922" y="5773924"/>
                  <a:ext cx="1128620" cy="477054"/>
                </a:xfrm>
                <a:prstGeom prst="rect">
                  <a:avLst/>
                </a:prstGeom>
                <a:blipFill>
                  <a:blip r:embed="rId3"/>
                  <a:stretch>
                    <a:fillRect/>
                  </a:stretch>
                </a:blipFill>
              </p:spPr>
              <p:txBody>
                <a:bodyPr/>
                <a:lstStyle/>
                <a:p>
                  <a:r>
                    <a:rPr lang="en-ZA">
                      <a:noFill/>
                    </a:rPr>
                    <a:t> </a:t>
                  </a:r>
                </a:p>
              </p:txBody>
            </p:sp>
          </mc:Fallback>
        </mc:AlternateContent>
        <p:cxnSp>
          <p:nvCxnSpPr>
            <p:cNvPr id="13" name="Straight Connector 12">
              <a:extLst>
                <a:ext uri="{FF2B5EF4-FFF2-40B4-BE49-F238E27FC236}">
                  <a16:creationId xmlns:a16="http://schemas.microsoft.com/office/drawing/2014/main" id="{EA2B851D-4BCC-4460-A53E-5603E31D2638}"/>
                </a:ext>
              </a:extLst>
            </p:cNvPr>
            <p:cNvCxnSpPr/>
            <p:nvPr/>
          </p:nvCxnSpPr>
          <p:spPr>
            <a:xfrm>
              <a:off x="8211312" y="5312497"/>
              <a:ext cx="20116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9FF012-1741-47E4-AC83-B5B8E5181D2E}"/>
                    </a:ext>
                  </a:extLst>
                </p:cNvPr>
                <p:cNvSpPr txBox="1"/>
                <p:nvPr/>
              </p:nvSpPr>
              <p:spPr>
                <a:xfrm>
                  <a:off x="7789905" y="4196590"/>
                  <a:ext cx="1128620"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ZA" sz="2500" b="0" i="1" smtClean="0">
                                <a:latin typeface="Cambria Math" panose="02040503050406030204" pitchFamily="18" charset="0"/>
                              </a:rPr>
                            </m:ctrlPr>
                          </m:sSubPr>
                          <m:e>
                            <m:r>
                              <a:rPr lang="en-ZA" sz="2500" b="0" i="1" smtClean="0">
                                <a:latin typeface="Cambria Math" panose="02040503050406030204" pitchFamily="18" charset="0"/>
                              </a:rPr>
                              <m:t>𝑣</m:t>
                            </m:r>
                          </m:e>
                          <m:sub>
                            <m:r>
                              <a:rPr lang="en-ZA" sz="2500" b="0" i="1" smtClean="0">
                                <a:latin typeface="Cambria Math" panose="02040503050406030204" pitchFamily="18" charset="0"/>
                              </a:rPr>
                              <m:t>𝑖</m:t>
                            </m:r>
                            <m:r>
                              <a:rPr lang="en-ZA" sz="2500" b="0" i="1" smtClean="0">
                                <a:latin typeface="Cambria Math" panose="02040503050406030204" pitchFamily="18" charset="0"/>
                              </a:rPr>
                              <m:t>+1</m:t>
                            </m:r>
                          </m:sub>
                        </m:sSub>
                      </m:oMath>
                    </m:oMathPara>
                  </a14:m>
                  <a:endParaRPr lang="en-ZA" sz="2500" dirty="0"/>
                </a:p>
              </p:txBody>
            </p:sp>
          </mc:Choice>
          <mc:Fallback xmlns="">
            <p:sp>
              <p:nvSpPr>
                <p:cNvPr id="14" name="TextBox 13">
                  <a:extLst>
                    <a:ext uri="{FF2B5EF4-FFF2-40B4-BE49-F238E27FC236}">
                      <a16:creationId xmlns:a16="http://schemas.microsoft.com/office/drawing/2014/main" id="{439FF012-1741-47E4-AC83-B5B8E5181D2E}"/>
                    </a:ext>
                  </a:extLst>
                </p:cNvPr>
                <p:cNvSpPr txBox="1">
                  <a:spLocks noRot="1" noChangeAspect="1" noMove="1" noResize="1" noEditPoints="1" noAdjustHandles="1" noChangeArrowheads="1" noChangeShapeType="1" noTextEdit="1"/>
                </p:cNvSpPr>
                <p:nvPr/>
              </p:nvSpPr>
              <p:spPr>
                <a:xfrm>
                  <a:off x="7789905" y="4196590"/>
                  <a:ext cx="1128620" cy="477054"/>
                </a:xfrm>
                <a:prstGeom prst="rect">
                  <a:avLst/>
                </a:prstGeom>
                <a:blipFill>
                  <a:blip r:embed="rId4"/>
                  <a:stretch>
                    <a:fillRect/>
                  </a:stretch>
                </a:blipFill>
              </p:spPr>
              <p:txBody>
                <a:bodyPr/>
                <a:lstStyle/>
                <a:p>
                  <a:r>
                    <a:rPr lang="en-ZA">
                      <a:noFill/>
                    </a:rPr>
                    <a:t> </a:t>
                  </a:r>
                </a:p>
              </p:txBody>
            </p:sp>
          </mc:Fallback>
        </mc:AlternateContent>
        <p:cxnSp>
          <p:nvCxnSpPr>
            <p:cNvPr id="15" name="Straight Arrow Connector 14">
              <a:extLst>
                <a:ext uri="{FF2B5EF4-FFF2-40B4-BE49-F238E27FC236}">
                  <a16:creationId xmlns:a16="http://schemas.microsoft.com/office/drawing/2014/main" id="{5E39DC9B-888D-44D6-B3C1-6B3E962666C5}"/>
                </a:ext>
              </a:extLst>
            </p:cNvPr>
            <p:cNvCxnSpPr>
              <a:cxnSpLocks/>
            </p:cNvCxnSpPr>
            <p:nvPr/>
          </p:nvCxnSpPr>
          <p:spPr>
            <a:xfrm flipV="1">
              <a:off x="8650877" y="4462246"/>
              <a:ext cx="0" cy="706241"/>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64E472E-88A0-452E-98F3-0CD0E2478AAE}"/>
                </a:ext>
              </a:extLst>
            </p:cNvPr>
            <p:cNvSpPr/>
            <p:nvPr/>
          </p:nvSpPr>
          <p:spPr>
            <a:xfrm>
              <a:off x="9431992" y="4854784"/>
              <a:ext cx="463533" cy="4635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17" name="Straight Connector 16">
              <a:extLst>
                <a:ext uri="{FF2B5EF4-FFF2-40B4-BE49-F238E27FC236}">
                  <a16:creationId xmlns:a16="http://schemas.microsoft.com/office/drawing/2014/main" id="{987F55D6-EB43-412E-887F-7D35297A991C}"/>
                </a:ext>
              </a:extLst>
            </p:cNvPr>
            <p:cNvCxnSpPr>
              <a:cxnSpLocks/>
            </p:cNvCxnSpPr>
            <p:nvPr/>
          </p:nvCxnSpPr>
          <p:spPr>
            <a:xfrm flipV="1">
              <a:off x="10863802" y="3599999"/>
              <a:ext cx="411937" cy="262028"/>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777501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6955</TotalTime>
  <Words>1201</Words>
  <Application>Microsoft Office PowerPoint</Application>
  <PresentationFormat>Widescreen</PresentationFormat>
  <Paragraphs>187</Paragraphs>
  <Slides>28</Slides>
  <Notes>19</Notes>
  <HiddenSlides>1</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Cambria Math</vt:lpstr>
      <vt:lpstr>Wingdings 3</vt:lpstr>
      <vt:lpstr>Ion</vt:lpstr>
      <vt:lpstr>Generating the Ollie Manoeuvre</vt:lpstr>
      <vt:lpstr>The Ollie</vt:lpstr>
      <vt:lpstr>The Ollie</vt:lpstr>
      <vt:lpstr>Trajectory Optimization</vt:lpstr>
      <vt:lpstr>Trajectory Optimization in Motion Studies</vt:lpstr>
      <vt:lpstr>Methodology</vt:lpstr>
      <vt:lpstr>Modelling</vt:lpstr>
      <vt:lpstr>Modelling</vt:lpstr>
      <vt:lpstr>Formulating the Problem - Contacts</vt:lpstr>
      <vt:lpstr>Formulating the Problem - Contacts</vt:lpstr>
      <vt:lpstr>Formulating the Problem</vt:lpstr>
      <vt:lpstr>Development of Contacts – pt 1</vt:lpstr>
      <vt:lpstr>Development of Contacts – pt 2</vt:lpstr>
      <vt:lpstr>Model Evolution</vt:lpstr>
      <vt:lpstr>Development – Design 1</vt:lpstr>
      <vt:lpstr>Development – Design 2</vt:lpstr>
      <vt:lpstr>PowerPoint Presentation</vt:lpstr>
      <vt:lpstr>PowerPoint Presentation</vt:lpstr>
      <vt:lpstr>PowerPoint Presentation</vt:lpstr>
      <vt:lpstr>Comparison of SO Trajectory</vt:lpstr>
      <vt:lpstr>Comparison of SO Trajectory</vt:lpstr>
      <vt:lpstr>Comparison of RO Trajectory</vt:lpstr>
      <vt:lpstr>Ground Reaction Force Profiles</vt:lpstr>
      <vt:lpstr>Ground Reaction Force Profiles</vt:lpstr>
      <vt:lpstr>Peak Ground Reaction Forces </vt:lpstr>
      <vt:lpstr>Conclusions</vt:lpstr>
      <vt:lpstr>Recommendations for Further Development</vt:lpstr>
      <vt:lpstr>Not quite so impressive…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Anderson</dc:creator>
  <cp:lastModifiedBy>Nick Anderson</cp:lastModifiedBy>
  <cp:revision>169</cp:revision>
  <dcterms:created xsi:type="dcterms:W3CDTF">2019-10-17T11:41:26Z</dcterms:created>
  <dcterms:modified xsi:type="dcterms:W3CDTF">2019-11-08T07:54:39Z</dcterms:modified>
</cp:coreProperties>
</file>